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0" r:id="rId1"/>
  </p:sldMasterIdLst>
  <p:notesMasterIdLst>
    <p:notesMasterId r:id="rId107"/>
  </p:notesMasterIdLst>
  <p:handoutMasterIdLst>
    <p:handoutMasterId r:id="rId108"/>
  </p:handoutMasterIdLst>
  <p:sldIdLst>
    <p:sldId id="746" r:id="rId2"/>
    <p:sldId id="747" r:id="rId3"/>
    <p:sldId id="676" r:id="rId4"/>
    <p:sldId id="677" r:id="rId5"/>
    <p:sldId id="678" r:id="rId6"/>
    <p:sldId id="679" r:id="rId7"/>
    <p:sldId id="682" r:id="rId8"/>
    <p:sldId id="686" r:id="rId9"/>
    <p:sldId id="687" r:id="rId10"/>
    <p:sldId id="684" r:id="rId11"/>
    <p:sldId id="685" r:id="rId12"/>
    <p:sldId id="614" r:id="rId13"/>
    <p:sldId id="615" r:id="rId14"/>
    <p:sldId id="691" r:id="rId15"/>
    <p:sldId id="692" r:id="rId16"/>
    <p:sldId id="693" r:id="rId17"/>
    <p:sldId id="694" r:id="rId18"/>
    <p:sldId id="725" r:id="rId19"/>
    <p:sldId id="726" r:id="rId20"/>
    <p:sldId id="616" r:id="rId21"/>
    <p:sldId id="617" r:id="rId22"/>
    <p:sldId id="619" r:id="rId23"/>
    <p:sldId id="727" r:id="rId24"/>
    <p:sldId id="728" r:id="rId25"/>
    <p:sldId id="620" r:id="rId26"/>
    <p:sldId id="698" r:id="rId27"/>
    <p:sldId id="699" r:id="rId28"/>
    <p:sldId id="729" r:id="rId29"/>
    <p:sldId id="730" r:id="rId30"/>
    <p:sldId id="731" r:id="rId31"/>
    <p:sldId id="621" r:id="rId32"/>
    <p:sldId id="622" r:id="rId33"/>
    <p:sldId id="623" r:id="rId34"/>
    <p:sldId id="625" r:id="rId35"/>
    <p:sldId id="711" r:id="rId36"/>
    <p:sldId id="626" r:id="rId37"/>
    <p:sldId id="627" r:id="rId38"/>
    <p:sldId id="700" r:id="rId39"/>
    <p:sldId id="701" r:id="rId40"/>
    <p:sldId id="702" r:id="rId41"/>
    <p:sldId id="628" r:id="rId42"/>
    <p:sldId id="629" r:id="rId43"/>
    <p:sldId id="732" r:id="rId44"/>
    <p:sldId id="733" r:id="rId45"/>
    <p:sldId id="703" r:id="rId46"/>
    <p:sldId id="704" r:id="rId47"/>
    <p:sldId id="630" r:id="rId48"/>
    <p:sldId id="673" r:id="rId49"/>
    <p:sldId id="674" r:id="rId50"/>
    <p:sldId id="706" r:id="rId51"/>
    <p:sldId id="707" r:id="rId52"/>
    <p:sldId id="632" r:id="rId53"/>
    <p:sldId id="734" r:id="rId54"/>
    <p:sldId id="735" r:id="rId55"/>
    <p:sldId id="633" r:id="rId56"/>
    <p:sldId id="634" r:id="rId57"/>
    <p:sldId id="635" r:id="rId58"/>
    <p:sldId id="636" r:id="rId59"/>
    <p:sldId id="637" r:id="rId60"/>
    <p:sldId id="638" r:id="rId61"/>
    <p:sldId id="639" r:id="rId62"/>
    <p:sldId id="640" r:id="rId63"/>
    <p:sldId id="641" r:id="rId64"/>
    <p:sldId id="736" r:id="rId65"/>
    <p:sldId id="737" r:id="rId66"/>
    <p:sldId id="738" r:id="rId67"/>
    <p:sldId id="739" r:id="rId68"/>
    <p:sldId id="642" r:id="rId69"/>
    <p:sldId id="643" r:id="rId70"/>
    <p:sldId id="708" r:id="rId71"/>
    <p:sldId id="644" r:id="rId72"/>
    <p:sldId id="645" r:id="rId73"/>
    <p:sldId id="646" r:id="rId74"/>
    <p:sldId id="647" r:id="rId75"/>
    <p:sldId id="651" r:id="rId76"/>
    <p:sldId id="652" r:id="rId77"/>
    <p:sldId id="653" r:id="rId78"/>
    <p:sldId id="654" r:id="rId79"/>
    <p:sldId id="655" r:id="rId80"/>
    <p:sldId id="656" r:id="rId81"/>
    <p:sldId id="657" r:id="rId82"/>
    <p:sldId id="658" r:id="rId83"/>
    <p:sldId id="659" r:id="rId84"/>
    <p:sldId id="660" r:id="rId85"/>
    <p:sldId id="717" r:id="rId86"/>
    <p:sldId id="718" r:id="rId87"/>
    <p:sldId id="661" r:id="rId88"/>
    <p:sldId id="662" r:id="rId89"/>
    <p:sldId id="663" r:id="rId90"/>
    <p:sldId id="720" r:id="rId91"/>
    <p:sldId id="721" r:id="rId92"/>
    <p:sldId id="664" r:id="rId93"/>
    <p:sldId id="740" r:id="rId94"/>
    <p:sldId id="741" r:id="rId95"/>
    <p:sldId id="742" r:id="rId96"/>
    <p:sldId id="743" r:id="rId97"/>
    <p:sldId id="665" r:id="rId98"/>
    <p:sldId id="666" r:id="rId99"/>
    <p:sldId id="667" r:id="rId100"/>
    <p:sldId id="668" r:id="rId101"/>
    <p:sldId id="744" r:id="rId102"/>
    <p:sldId id="745" r:id="rId103"/>
    <p:sldId id="669" r:id="rId104"/>
    <p:sldId id="670" r:id="rId105"/>
    <p:sldId id="722" r:id="rId106"/>
  </p:sldIdLst>
  <p:sldSz cx="9144000" cy="6858000" type="screen4x3"/>
  <p:notesSz cx="6858000" cy="9144000"/>
  <p:custDataLst>
    <p:tags r:id="rId109"/>
  </p:custDataLst>
  <p:defaultTextStyle>
    <a:defPPr>
      <a:defRPr lang="en-US"/>
    </a:defPPr>
    <a:lvl1pPr algn="l" rtl="0" eaLnBrk="0" fontAlgn="base" hangingPunct="0">
      <a:spcBef>
        <a:spcPct val="0"/>
      </a:spcBef>
      <a:spcAft>
        <a:spcPct val="0"/>
      </a:spcAft>
      <a:defRPr b="1" kern="1200">
        <a:solidFill>
          <a:schemeClr val="tx1"/>
        </a:solidFill>
        <a:latin typeface="Tahoma" pitchFamily="34" charset="0"/>
        <a:ea typeface="+mn-ea"/>
        <a:cs typeface="+mn-cs"/>
      </a:defRPr>
    </a:lvl1pPr>
    <a:lvl2pPr marL="457200" algn="l" rtl="0" eaLnBrk="0" fontAlgn="base" hangingPunct="0">
      <a:spcBef>
        <a:spcPct val="0"/>
      </a:spcBef>
      <a:spcAft>
        <a:spcPct val="0"/>
      </a:spcAft>
      <a:defRPr b="1" kern="1200">
        <a:solidFill>
          <a:schemeClr val="tx1"/>
        </a:solidFill>
        <a:latin typeface="Tahoma" pitchFamily="34" charset="0"/>
        <a:ea typeface="+mn-ea"/>
        <a:cs typeface="+mn-cs"/>
      </a:defRPr>
    </a:lvl2pPr>
    <a:lvl3pPr marL="914400" algn="l" rtl="0" eaLnBrk="0" fontAlgn="base" hangingPunct="0">
      <a:spcBef>
        <a:spcPct val="0"/>
      </a:spcBef>
      <a:spcAft>
        <a:spcPct val="0"/>
      </a:spcAft>
      <a:defRPr b="1"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b="1"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b="1" kern="1200">
        <a:solidFill>
          <a:schemeClr val="tx1"/>
        </a:solidFill>
        <a:latin typeface="Tahoma" pitchFamily="34" charset="0"/>
        <a:ea typeface="+mn-ea"/>
        <a:cs typeface="+mn-cs"/>
      </a:defRPr>
    </a:lvl5pPr>
    <a:lvl6pPr marL="2286000" algn="l" defTabSz="914400" rtl="0" eaLnBrk="1" latinLnBrk="0" hangingPunct="1">
      <a:defRPr b="1" kern="1200">
        <a:solidFill>
          <a:schemeClr val="tx1"/>
        </a:solidFill>
        <a:latin typeface="Tahoma" pitchFamily="34" charset="0"/>
        <a:ea typeface="+mn-ea"/>
        <a:cs typeface="+mn-cs"/>
      </a:defRPr>
    </a:lvl6pPr>
    <a:lvl7pPr marL="2743200" algn="l" defTabSz="914400" rtl="0" eaLnBrk="1" latinLnBrk="0" hangingPunct="1">
      <a:defRPr b="1" kern="1200">
        <a:solidFill>
          <a:schemeClr val="tx1"/>
        </a:solidFill>
        <a:latin typeface="Tahoma" pitchFamily="34" charset="0"/>
        <a:ea typeface="+mn-ea"/>
        <a:cs typeface="+mn-cs"/>
      </a:defRPr>
    </a:lvl7pPr>
    <a:lvl8pPr marL="3200400" algn="l" defTabSz="914400" rtl="0" eaLnBrk="1" latinLnBrk="0" hangingPunct="1">
      <a:defRPr b="1" kern="1200">
        <a:solidFill>
          <a:schemeClr val="tx1"/>
        </a:solidFill>
        <a:latin typeface="Tahoma" pitchFamily="34" charset="0"/>
        <a:ea typeface="+mn-ea"/>
        <a:cs typeface="+mn-cs"/>
      </a:defRPr>
    </a:lvl8pPr>
    <a:lvl9pPr marL="3657600" algn="l" defTabSz="914400" rtl="0" eaLnBrk="1" latinLnBrk="0" hangingPunct="1">
      <a:defRPr b="1"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660066"/>
    <a:srgbClr val="00CC00"/>
    <a:srgbClr val="996633"/>
    <a:srgbClr val="6666FF"/>
    <a:srgbClr val="CCFF99"/>
    <a:srgbClr val="6AF4A5"/>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500" autoAdjust="0"/>
    <p:restoredTop sz="94664" autoAdjust="0"/>
  </p:normalViewPr>
  <p:slideViewPr>
    <p:cSldViewPr>
      <p:cViewPr varScale="1">
        <p:scale>
          <a:sx n="73" d="100"/>
          <a:sy n="73" d="100"/>
        </p:scale>
        <p:origin x="-172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gs" Target="tags/tag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30E9DF6-AC51-4FDB-9C27-9DC31F7CA1CE}" type="datetimeFigureOut">
              <a:rPr lang="en-US" smtClean="0"/>
              <a:pPr/>
              <a:t>3/22/2025</a:t>
            </a:fld>
            <a:endParaRPr lang="en-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3DE16FA-E3B7-4D63-86E0-1F4D93C1888B}" type="slidenum">
              <a:rPr lang="en-IN" smtClean="0"/>
              <a:pPr/>
              <a:t>‹#›</a:t>
            </a:fld>
            <a:endParaRPr lang="en-IN"/>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b="0">
                <a:latin typeface="Times New Roman" pitchFamily="18" charset="0"/>
              </a:defRPr>
            </a:lvl1pPr>
          </a:lstStyle>
          <a:p>
            <a:endParaRPr lang="en-US" altLang="zh-TW"/>
          </a:p>
        </p:txBody>
      </p:sp>
      <p:sp>
        <p:nvSpPr>
          <p:cNvPr id="4608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a:latin typeface="Times New Roman" pitchFamily="18" charset="0"/>
              </a:defRPr>
            </a:lvl1pPr>
          </a:lstStyle>
          <a:p>
            <a:endParaRPr lang="en-US" altLang="zh-TW"/>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608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4608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atin typeface="Times New Roman" pitchFamily="18" charset="0"/>
              </a:defRPr>
            </a:lvl1pPr>
          </a:lstStyle>
          <a:p>
            <a:endParaRPr lang="en-US" altLang="zh-TW"/>
          </a:p>
        </p:txBody>
      </p:sp>
      <p:sp>
        <p:nvSpPr>
          <p:cNvPr id="4608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atin typeface="Times New Roman" pitchFamily="18" charset="0"/>
              </a:defRPr>
            </a:lvl1pPr>
          </a:lstStyle>
          <a:p>
            <a:fld id="{8EF7B841-019F-4066-A014-56C360B5E8CC}" type="slidenum">
              <a:rPr lang="en-US" altLang="zh-TW"/>
              <a:pPr/>
              <a:t>‹#›</a:t>
            </a:fld>
            <a:endParaRPr lang="en-US" altLang="zh-TW"/>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miter lim="800000"/>
            <a:headEnd/>
            <a:tailEnd/>
          </a:ln>
        </p:spPr>
        <p:txBody>
          <a:bodyPr/>
          <a:lstStyle/>
          <a:p>
            <a:fld id="{5AF39B29-D256-48C6-9909-CA1DD1D7F429}" type="slidenum">
              <a:rPr lang="en-US" altLang="zh-TW"/>
              <a:pPr/>
              <a:t>2</a:t>
            </a:fld>
            <a:endParaRPr lang="en-US" altLang="zh-TW"/>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xfrm>
            <a:off x="914400" y="4343400"/>
            <a:ext cx="5029200" cy="4114800"/>
          </a:xfrm>
          <a:noFill/>
        </p:spPr>
        <p:txBody>
          <a:bodyPr/>
          <a:lstStyle/>
          <a:p>
            <a:pPr eaLnBrk="1" hangingPunct="1"/>
            <a:endParaRPr lang="zh-TW" altLang="zh-TW"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miter lim="800000"/>
            <a:headEnd/>
            <a:tailEnd/>
          </a:ln>
        </p:spPr>
        <p:txBody>
          <a:bodyPr/>
          <a:lstStyle/>
          <a:p>
            <a:fld id="{EE18B93A-1C9D-4414-834C-C47FBAE740FF}" type="slidenum">
              <a:rPr lang="en-US" altLang="zh-TW"/>
              <a:pPr/>
              <a:t>3</a:t>
            </a:fld>
            <a:endParaRPr lang="en-US" altLang="zh-TW"/>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miter lim="800000"/>
            <a:headEnd/>
            <a:tailEnd/>
          </a:ln>
        </p:spPr>
        <p:txBody>
          <a:bodyPr/>
          <a:lstStyle/>
          <a:p>
            <a:fld id="{2BEF7BA5-9ACA-4E9E-8631-B0E8429EA809}" type="slidenum">
              <a:rPr lang="en-US" altLang="zh-TW"/>
              <a:pPr/>
              <a:t>4</a:t>
            </a:fld>
            <a:endParaRPr lang="en-US" altLang="zh-TW"/>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miter lim="800000"/>
            <a:headEnd/>
            <a:tailEnd/>
          </a:ln>
        </p:spPr>
        <p:txBody>
          <a:bodyPr/>
          <a:lstStyle/>
          <a:p>
            <a:fld id="{46E4CC8F-9BA2-421D-ABE4-3D443ACDE241}" type="slidenum">
              <a:rPr lang="en-US" altLang="zh-TW"/>
              <a:pPr/>
              <a:t>5</a:t>
            </a:fld>
            <a:endParaRPr lang="en-US" altLang="zh-TW"/>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miter lim="800000"/>
            <a:headEnd/>
            <a:tailEnd/>
          </a:ln>
        </p:spPr>
        <p:txBody>
          <a:bodyPr/>
          <a:lstStyle/>
          <a:p>
            <a:fld id="{30895A3D-7D80-4CB6-89B8-49040D605FBD}" type="slidenum">
              <a:rPr lang="en-US" altLang="zh-TW"/>
              <a:pPr/>
              <a:t>6</a:t>
            </a:fld>
            <a:endParaRPr lang="en-US" altLang="zh-TW"/>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miter lim="800000"/>
            <a:headEnd/>
            <a:tailEnd/>
          </a:ln>
        </p:spPr>
        <p:txBody>
          <a:bodyPr/>
          <a:lstStyle/>
          <a:p>
            <a:fld id="{52DD18F3-0199-4D70-AA7A-9C5B7D0CCC0D}" type="slidenum">
              <a:rPr lang="en-US" altLang="zh-TW"/>
              <a:pPr/>
              <a:t>7</a:t>
            </a:fld>
            <a:endParaRPr lang="en-US" altLang="zh-TW"/>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miter lim="800000"/>
            <a:headEnd/>
            <a:tailEnd/>
          </a:ln>
        </p:spPr>
        <p:txBody>
          <a:bodyPr/>
          <a:lstStyle/>
          <a:p>
            <a:fld id="{91CD44A2-D169-4788-9028-20048080914F}" type="slidenum">
              <a:rPr lang="en-US" altLang="zh-TW"/>
              <a:pPr/>
              <a:t>8</a:t>
            </a:fld>
            <a:endParaRPr lang="en-US" altLang="zh-TW"/>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miter lim="800000"/>
            <a:headEnd/>
            <a:tailEnd/>
          </a:ln>
        </p:spPr>
        <p:txBody>
          <a:bodyPr/>
          <a:lstStyle/>
          <a:p>
            <a:fld id="{26C12406-9D2A-4A01-A18F-9A138BA01C89}" type="slidenum">
              <a:rPr lang="en-US" altLang="zh-TW"/>
              <a:pPr/>
              <a:t>9</a:t>
            </a:fld>
            <a:endParaRPr lang="en-US" altLang="zh-TW"/>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miter lim="800000"/>
            <a:headEnd/>
            <a:tailEnd/>
          </a:ln>
        </p:spPr>
        <p:txBody>
          <a:bodyPr/>
          <a:lstStyle/>
          <a:p>
            <a:fld id="{0966C7D8-5715-4A30-B9E1-A5BA258021E9}" type="slidenum">
              <a:rPr lang="en-US" altLang="zh-TW"/>
              <a:pPr/>
              <a:t>10</a:t>
            </a:fld>
            <a:endParaRPr lang="en-US" altLang="zh-TW"/>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miter lim="800000"/>
            <a:headEnd/>
            <a:tailEnd/>
          </a:ln>
        </p:spPr>
        <p:txBody>
          <a:bodyPr/>
          <a:lstStyle/>
          <a:p>
            <a:fld id="{395CE70A-5594-46AB-98F2-BCFD2A468BB0}" type="slidenum">
              <a:rPr lang="en-US" altLang="zh-TW"/>
              <a:pPr/>
              <a:t>11</a:t>
            </a:fld>
            <a:endParaRPr lang="en-US" altLang="zh-TW"/>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miter lim="800000"/>
            <a:headEnd/>
            <a:tailEnd/>
          </a:ln>
        </p:spPr>
        <p:txBody>
          <a:bodyPr/>
          <a:lstStyle/>
          <a:p>
            <a:fld id="{8CD571C8-07A2-4969-BF4F-CA0A0EF3733D}" type="slidenum">
              <a:rPr lang="en-US" altLang="zh-TW"/>
              <a:pPr/>
              <a:t>12</a:t>
            </a:fld>
            <a:endParaRPr lang="en-US" altLang="zh-TW"/>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miter lim="800000"/>
            <a:headEnd/>
            <a:tailEnd/>
          </a:ln>
        </p:spPr>
        <p:txBody>
          <a:bodyPr/>
          <a:lstStyle/>
          <a:p>
            <a:fld id="{09AE56C0-57DE-476A-809E-5D99C9CA4038}" type="slidenum">
              <a:rPr lang="en-US" altLang="zh-TW"/>
              <a:pPr/>
              <a:t>13</a:t>
            </a:fld>
            <a:endParaRPr lang="en-US" altLang="zh-TW"/>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miter lim="800000"/>
            <a:headEnd/>
            <a:tailEnd/>
          </a:ln>
        </p:spPr>
        <p:txBody>
          <a:bodyPr/>
          <a:lstStyle/>
          <a:p>
            <a:fld id="{7A85693E-10EB-4A75-8890-91D842505927}" type="slidenum">
              <a:rPr lang="en-US" altLang="zh-TW"/>
              <a:pPr/>
              <a:t>14</a:t>
            </a:fld>
            <a:endParaRPr lang="en-US" altLang="zh-TW"/>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miter lim="800000"/>
            <a:headEnd/>
            <a:tailEnd/>
          </a:ln>
        </p:spPr>
        <p:txBody>
          <a:bodyPr/>
          <a:lstStyle/>
          <a:p>
            <a:fld id="{722059B1-2A75-41E3-BD35-C8A5AA4EF52B}" type="slidenum">
              <a:rPr lang="en-US" altLang="zh-TW"/>
              <a:pPr/>
              <a:t>15</a:t>
            </a:fld>
            <a:endParaRPr lang="en-US" altLang="zh-TW"/>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miter lim="800000"/>
            <a:headEnd/>
            <a:tailEnd/>
          </a:ln>
        </p:spPr>
        <p:txBody>
          <a:bodyPr/>
          <a:lstStyle/>
          <a:p>
            <a:fld id="{D3942E69-BB5C-433C-881F-B06ED3C3BEB6}" type="slidenum">
              <a:rPr lang="en-US" altLang="zh-TW"/>
              <a:pPr/>
              <a:t>16</a:t>
            </a:fld>
            <a:endParaRPr lang="en-US" altLang="zh-TW"/>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miter lim="800000"/>
            <a:headEnd/>
            <a:tailEnd/>
          </a:ln>
        </p:spPr>
        <p:txBody>
          <a:bodyPr/>
          <a:lstStyle/>
          <a:p>
            <a:fld id="{7E299DDF-8CB8-4F9A-B7F4-91E8921630F8}" type="slidenum">
              <a:rPr lang="en-US" altLang="zh-TW"/>
              <a:pPr/>
              <a:t>17</a:t>
            </a:fld>
            <a:endParaRPr lang="en-US" altLang="zh-TW"/>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miter lim="800000"/>
            <a:headEnd/>
            <a:tailEnd/>
          </a:ln>
        </p:spPr>
        <p:txBody>
          <a:bodyPr/>
          <a:lstStyle/>
          <a:p>
            <a:fld id="{075828F0-625A-4FD8-9285-3EAF7CE483C3}" type="slidenum">
              <a:rPr lang="en-US" altLang="zh-TW"/>
              <a:pPr/>
              <a:t>20</a:t>
            </a:fld>
            <a:endParaRPr lang="en-US" altLang="zh-TW"/>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miter lim="800000"/>
            <a:headEnd/>
            <a:tailEnd/>
          </a:ln>
        </p:spPr>
        <p:txBody>
          <a:bodyPr/>
          <a:lstStyle/>
          <a:p>
            <a:fld id="{E389BAE0-F8B7-45D1-977F-88917E4B564B}" type="slidenum">
              <a:rPr lang="en-US" altLang="zh-TW"/>
              <a:pPr/>
              <a:t>21</a:t>
            </a:fld>
            <a:endParaRPr lang="en-US" altLang="zh-TW"/>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miter lim="800000"/>
            <a:headEnd/>
            <a:tailEnd/>
          </a:ln>
        </p:spPr>
        <p:txBody>
          <a:bodyPr/>
          <a:lstStyle/>
          <a:p>
            <a:fld id="{55753C7B-68BF-4FEC-B1D0-331A81B52CB6}" type="slidenum">
              <a:rPr lang="en-US" altLang="zh-TW"/>
              <a:pPr/>
              <a:t>22</a:t>
            </a:fld>
            <a:endParaRPr lang="en-US" altLang="zh-TW"/>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miter lim="800000"/>
            <a:headEnd/>
            <a:tailEnd/>
          </a:ln>
        </p:spPr>
        <p:txBody>
          <a:bodyPr/>
          <a:lstStyle/>
          <a:p>
            <a:fld id="{6A94AEEE-0616-4812-AF2D-233EB527A430}" type="slidenum">
              <a:rPr lang="en-US" altLang="zh-TW"/>
              <a:pPr/>
              <a:t>25</a:t>
            </a:fld>
            <a:endParaRPr lang="en-US" altLang="zh-TW"/>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miter lim="800000"/>
            <a:headEnd/>
            <a:tailEnd/>
          </a:ln>
        </p:spPr>
        <p:txBody>
          <a:bodyPr/>
          <a:lstStyle/>
          <a:p>
            <a:fld id="{B789DD08-DE51-46BF-935D-440828DFD4F5}" type="slidenum">
              <a:rPr lang="en-US" altLang="zh-TW"/>
              <a:pPr/>
              <a:t>26</a:t>
            </a:fld>
            <a:endParaRPr lang="en-US" altLang="zh-TW"/>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miter lim="800000"/>
            <a:headEnd/>
            <a:tailEnd/>
          </a:ln>
        </p:spPr>
        <p:txBody>
          <a:bodyPr/>
          <a:lstStyle/>
          <a:p>
            <a:fld id="{57069281-54D5-4E26-BDA3-EB94221A816F}" type="slidenum">
              <a:rPr lang="en-US" altLang="zh-TW"/>
              <a:pPr/>
              <a:t>27</a:t>
            </a:fld>
            <a:endParaRPr lang="en-US" altLang="zh-TW"/>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miter lim="800000"/>
            <a:headEnd/>
            <a:tailEnd/>
          </a:ln>
        </p:spPr>
        <p:txBody>
          <a:bodyPr/>
          <a:lstStyle/>
          <a:p>
            <a:fld id="{8A3206F2-9947-4767-88A9-70EAE1C54BA4}" type="slidenum">
              <a:rPr lang="en-US" altLang="zh-TW"/>
              <a:pPr/>
              <a:t>31</a:t>
            </a:fld>
            <a:endParaRPr lang="en-US" altLang="zh-TW"/>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miter lim="800000"/>
            <a:headEnd/>
            <a:tailEnd/>
          </a:ln>
        </p:spPr>
        <p:txBody>
          <a:bodyPr/>
          <a:lstStyle/>
          <a:p>
            <a:fld id="{DF28F99F-7246-4BA7-8969-891DC069BACD}" type="slidenum">
              <a:rPr lang="en-US" altLang="zh-TW"/>
              <a:pPr/>
              <a:t>32</a:t>
            </a:fld>
            <a:endParaRPr lang="en-US" altLang="zh-TW"/>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miter lim="800000"/>
            <a:headEnd/>
            <a:tailEnd/>
          </a:ln>
        </p:spPr>
        <p:txBody>
          <a:bodyPr/>
          <a:lstStyle/>
          <a:p>
            <a:fld id="{A55D8B29-1198-47C8-B0C7-2116C902A18F}" type="slidenum">
              <a:rPr lang="en-US" altLang="zh-TW"/>
              <a:pPr/>
              <a:t>33</a:t>
            </a:fld>
            <a:endParaRPr lang="en-US" altLang="zh-TW"/>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miter lim="800000"/>
            <a:headEnd/>
            <a:tailEnd/>
          </a:ln>
        </p:spPr>
        <p:txBody>
          <a:bodyPr/>
          <a:lstStyle/>
          <a:p>
            <a:fld id="{13950F37-E502-4B26-9192-DFBAA41C6761}" type="slidenum">
              <a:rPr lang="en-US" altLang="zh-TW"/>
              <a:pPr/>
              <a:t>34</a:t>
            </a:fld>
            <a:endParaRPr lang="en-US" altLang="zh-TW"/>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miter lim="800000"/>
            <a:headEnd/>
            <a:tailEnd/>
          </a:ln>
        </p:spPr>
        <p:txBody>
          <a:bodyPr/>
          <a:lstStyle/>
          <a:p>
            <a:fld id="{8690B060-CDE4-4F25-981F-59C29E7DF9EF}" type="slidenum">
              <a:rPr lang="en-US" altLang="zh-TW"/>
              <a:pPr/>
              <a:t>35</a:t>
            </a:fld>
            <a:endParaRPr lang="en-US" altLang="zh-TW"/>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miter lim="800000"/>
            <a:headEnd/>
            <a:tailEnd/>
          </a:ln>
        </p:spPr>
        <p:txBody>
          <a:bodyPr/>
          <a:lstStyle/>
          <a:p>
            <a:fld id="{05374676-CF9A-4160-8A93-8C26A9611737}" type="slidenum">
              <a:rPr lang="en-US" altLang="zh-TW"/>
              <a:pPr/>
              <a:t>36</a:t>
            </a:fld>
            <a:endParaRPr lang="en-US" altLang="zh-TW"/>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miter lim="800000"/>
            <a:headEnd/>
            <a:tailEnd/>
          </a:ln>
        </p:spPr>
        <p:txBody>
          <a:bodyPr/>
          <a:lstStyle/>
          <a:p>
            <a:fld id="{F785DAA4-73AE-43A0-AE74-CC2B61F4D45C}" type="slidenum">
              <a:rPr lang="en-US" altLang="zh-TW"/>
              <a:pPr/>
              <a:t>37</a:t>
            </a:fld>
            <a:endParaRPr lang="en-US" altLang="zh-TW"/>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miter lim="800000"/>
            <a:headEnd/>
            <a:tailEnd/>
          </a:ln>
        </p:spPr>
        <p:txBody>
          <a:bodyPr/>
          <a:lstStyle/>
          <a:p>
            <a:fld id="{10B02691-91EA-4432-98BD-597CF6E29F2A}" type="slidenum">
              <a:rPr lang="en-US" altLang="zh-TW"/>
              <a:pPr/>
              <a:t>38</a:t>
            </a:fld>
            <a:endParaRPr lang="en-US" altLang="zh-TW"/>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miter lim="800000"/>
            <a:headEnd/>
            <a:tailEnd/>
          </a:ln>
        </p:spPr>
        <p:txBody>
          <a:bodyPr/>
          <a:lstStyle/>
          <a:p>
            <a:fld id="{5CD65B90-445E-4ED5-81D0-950EB21CAE1E}" type="slidenum">
              <a:rPr lang="en-US" altLang="zh-TW"/>
              <a:pPr/>
              <a:t>39</a:t>
            </a:fld>
            <a:endParaRPr lang="en-US" altLang="zh-TW"/>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miter lim="800000"/>
            <a:headEnd/>
            <a:tailEnd/>
          </a:ln>
        </p:spPr>
        <p:txBody>
          <a:bodyPr/>
          <a:lstStyle/>
          <a:p>
            <a:fld id="{6B949BD2-9110-4F23-9C50-D175BEAA9235}" type="slidenum">
              <a:rPr lang="en-US" altLang="zh-TW"/>
              <a:pPr/>
              <a:t>40</a:t>
            </a:fld>
            <a:endParaRPr lang="en-US" altLang="zh-TW"/>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miter lim="800000"/>
            <a:headEnd/>
            <a:tailEnd/>
          </a:ln>
        </p:spPr>
        <p:txBody>
          <a:bodyPr/>
          <a:lstStyle/>
          <a:p>
            <a:fld id="{784594A9-334F-4F2B-B597-EF7053939364}" type="slidenum">
              <a:rPr lang="en-US" altLang="zh-TW"/>
              <a:pPr/>
              <a:t>41</a:t>
            </a:fld>
            <a:endParaRPr lang="en-US" altLang="zh-TW"/>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0C04D0AD-F075-4B20-AA37-8C1C3A2D161F}" type="slidenum">
              <a:rPr lang="en-US" altLang="zh-TW"/>
              <a:pPr/>
              <a:t>42</a:t>
            </a:fld>
            <a:endParaRPr lang="en-US" altLang="zh-TW"/>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miter lim="800000"/>
            <a:headEnd/>
            <a:tailEnd/>
          </a:ln>
        </p:spPr>
        <p:txBody>
          <a:bodyPr/>
          <a:lstStyle/>
          <a:p>
            <a:fld id="{78BBD47A-C1E7-4E52-9189-AFF92CE26818}" type="slidenum">
              <a:rPr lang="en-US" altLang="zh-TW"/>
              <a:pPr/>
              <a:t>45</a:t>
            </a:fld>
            <a:endParaRPr lang="en-US" altLang="zh-TW"/>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miter lim="800000"/>
            <a:headEnd/>
            <a:tailEnd/>
          </a:ln>
        </p:spPr>
        <p:txBody>
          <a:bodyPr/>
          <a:lstStyle/>
          <a:p>
            <a:fld id="{6362145B-F676-4E49-AE6D-6F0B4534C680}" type="slidenum">
              <a:rPr lang="en-US" altLang="zh-TW"/>
              <a:pPr/>
              <a:t>46</a:t>
            </a:fld>
            <a:endParaRPr lang="en-US" altLang="zh-TW"/>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miter lim="800000"/>
            <a:headEnd/>
            <a:tailEnd/>
          </a:ln>
        </p:spPr>
        <p:txBody>
          <a:bodyPr/>
          <a:lstStyle/>
          <a:p>
            <a:fld id="{F5D53C88-12D3-450B-BCD1-1902691A004E}" type="slidenum">
              <a:rPr lang="en-US" altLang="zh-TW"/>
              <a:pPr/>
              <a:t>47</a:t>
            </a:fld>
            <a:endParaRPr lang="en-US" altLang="zh-TW"/>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miter lim="800000"/>
            <a:headEnd/>
            <a:tailEnd/>
          </a:ln>
        </p:spPr>
        <p:txBody>
          <a:bodyPr/>
          <a:lstStyle/>
          <a:p>
            <a:fld id="{C932927C-386B-4D37-A47F-4DDBECDE7290}" type="slidenum">
              <a:rPr lang="en-US" altLang="zh-TW"/>
              <a:pPr/>
              <a:t>48</a:t>
            </a:fld>
            <a:endParaRPr lang="en-US" altLang="zh-TW"/>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miter lim="800000"/>
            <a:headEnd/>
            <a:tailEnd/>
          </a:ln>
        </p:spPr>
        <p:txBody>
          <a:bodyPr/>
          <a:lstStyle/>
          <a:p>
            <a:fld id="{00EA8133-0FAE-4404-B2D5-34FA526FA2CB}" type="slidenum">
              <a:rPr lang="en-US" altLang="zh-TW"/>
              <a:pPr/>
              <a:t>49</a:t>
            </a:fld>
            <a:endParaRPr lang="en-US" altLang="zh-TW"/>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miter lim="800000"/>
            <a:headEnd/>
            <a:tailEnd/>
          </a:ln>
        </p:spPr>
        <p:txBody>
          <a:bodyPr/>
          <a:lstStyle/>
          <a:p>
            <a:fld id="{A5F80B48-C0D8-44D7-A9F7-5DCE8050C786}" type="slidenum">
              <a:rPr lang="en-US" altLang="zh-TW"/>
              <a:pPr/>
              <a:t>50</a:t>
            </a:fld>
            <a:endParaRPr lang="en-US" altLang="zh-TW"/>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miter lim="800000"/>
            <a:headEnd/>
            <a:tailEnd/>
          </a:ln>
        </p:spPr>
        <p:txBody>
          <a:bodyPr/>
          <a:lstStyle/>
          <a:p>
            <a:fld id="{A4C56D9C-7A20-4146-A106-BA29F8AF27F7}" type="slidenum">
              <a:rPr lang="en-US" altLang="zh-TW"/>
              <a:pPr/>
              <a:t>51</a:t>
            </a:fld>
            <a:endParaRPr lang="en-US" altLang="zh-TW"/>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miter lim="800000"/>
            <a:headEnd/>
            <a:tailEnd/>
          </a:ln>
        </p:spPr>
        <p:txBody>
          <a:bodyPr/>
          <a:lstStyle/>
          <a:p>
            <a:fld id="{3DE587DD-40E4-46FD-B2C9-3FE05D91DD0F}" type="slidenum">
              <a:rPr lang="en-US" altLang="zh-TW"/>
              <a:pPr/>
              <a:t>52</a:t>
            </a:fld>
            <a:endParaRPr lang="en-US" altLang="zh-TW"/>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miter lim="800000"/>
            <a:headEnd/>
            <a:tailEnd/>
          </a:ln>
        </p:spPr>
        <p:txBody>
          <a:bodyPr/>
          <a:lstStyle/>
          <a:p>
            <a:fld id="{6AC4576F-59E2-4194-B83A-63F38A79FB1E}" type="slidenum">
              <a:rPr lang="en-US" altLang="zh-TW"/>
              <a:pPr/>
              <a:t>55</a:t>
            </a:fld>
            <a:endParaRPr lang="en-US" altLang="zh-TW"/>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miter lim="800000"/>
            <a:headEnd/>
            <a:tailEnd/>
          </a:ln>
        </p:spPr>
        <p:txBody>
          <a:bodyPr/>
          <a:lstStyle/>
          <a:p>
            <a:fld id="{BBF0D896-EB90-43F5-BD20-CD87DC3C6E40}" type="slidenum">
              <a:rPr lang="en-US" altLang="zh-TW"/>
              <a:pPr/>
              <a:t>56</a:t>
            </a:fld>
            <a:endParaRPr lang="en-US" altLang="zh-TW"/>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miter lim="800000"/>
            <a:headEnd/>
            <a:tailEnd/>
          </a:ln>
        </p:spPr>
        <p:txBody>
          <a:bodyPr/>
          <a:lstStyle/>
          <a:p>
            <a:fld id="{41326799-A4D2-4ABD-9137-5BE178EA599F}" type="slidenum">
              <a:rPr lang="en-US" altLang="zh-TW"/>
              <a:pPr/>
              <a:t>57</a:t>
            </a:fld>
            <a:endParaRPr lang="en-US" altLang="zh-TW"/>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miter lim="800000"/>
            <a:headEnd/>
            <a:tailEnd/>
          </a:ln>
        </p:spPr>
        <p:txBody>
          <a:bodyPr/>
          <a:lstStyle/>
          <a:p>
            <a:fld id="{0E0005FE-B5CD-49A6-9AFD-4F14A8EF40DC}" type="slidenum">
              <a:rPr lang="en-US" altLang="zh-TW"/>
              <a:pPr/>
              <a:t>58</a:t>
            </a:fld>
            <a:endParaRPr lang="en-US" altLang="zh-TW"/>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miter lim="800000"/>
            <a:headEnd/>
            <a:tailEnd/>
          </a:ln>
        </p:spPr>
        <p:txBody>
          <a:bodyPr/>
          <a:lstStyle/>
          <a:p>
            <a:fld id="{7241E1AB-141D-4F85-9201-F1A21470BC24}" type="slidenum">
              <a:rPr lang="en-US" altLang="zh-TW"/>
              <a:pPr/>
              <a:t>59</a:t>
            </a:fld>
            <a:endParaRPr lang="en-US" altLang="zh-TW"/>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miter lim="800000"/>
            <a:headEnd/>
            <a:tailEnd/>
          </a:ln>
        </p:spPr>
        <p:txBody>
          <a:bodyPr/>
          <a:lstStyle/>
          <a:p>
            <a:fld id="{F8D4F890-7456-4EE3-9493-8EA7032D07AB}" type="slidenum">
              <a:rPr lang="en-US" altLang="zh-TW"/>
              <a:pPr/>
              <a:t>60</a:t>
            </a:fld>
            <a:endParaRPr lang="en-US" altLang="zh-TW"/>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miter lim="800000"/>
            <a:headEnd/>
            <a:tailEnd/>
          </a:ln>
        </p:spPr>
        <p:txBody>
          <a:bodyPr/>
          <a:lstStyle/>
          <a:p>
            <a:fld id="{53B3F5D0-D0FD-4B34-9AF6-97B38315EFD8}" type="slidenum">
              <a:rPr lang="en-US" altLang="zh-TW"/>
              <a:pPr/>
              <a:t>61</a:t>
            </a:fld>
            <a:endParaRPr lang="en-US" altLang="zh-TW"/>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miter lim="800000"/>
            <a:headEnd/>
            <a:tailEnd/>
          </a:ln>
        </p:spPr>
        <p:txBody>
          <a:bodyPr/>
          <a:lstStyle/>
          <a:p>
            <a:fld id="{E8B5E978-B230-479C-8311-9014D65A51EB}" type="slidenum">
              <a:rPr lang="en-US" altLang="zh-TW"/>
              <a:pPr/>
              <a:t>62</a:t>
            </a:fld>
            <a:endParaRPr lang="en-US" altLang="zh-TW"/>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miter lim="800000"/>
            <a:headEnd/>
            <a:tailEnd/>
          </a:ln>
        </p:spPr>
        <p:txBody>
          <a:bodyPr/>
          <a:lstStyle/>
          <a:p>
            <a:fld id="{C2C16085-428D-45EE-BCA9-4DC546614D59}" type="slidenum">
              <a:rPr lang="en-US" altLang="zh-TW"/>
              <a:pPr/>
              <a:t>63</a:t>
            </a:fld>
            <a:endParaRPr lang="en-US" altLang="zh-TW"/>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miter lim="800000"/>
            <a:headEnd/>
            <a:tailEnd/>
          </a:ln>
        </p:spPr>
        <p:txBody>
          <a:bodyPr/>
          <a:lstStyle/>
          <a:p>
            <a:fld id="{FD0B39CA-7604-4180-8661-FB1116746082}" type="slidenum">
              <a:rPr lang="en-US" altLang="zh-TW"/>
              <a:pPr/>
              <a:t>68</a:t>
            </a:fld>
            <a:endParaRPr lang="en-US" altLang="zh-TW"/>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miter lim="800000"/>
            <a:headEnd/>
            <a:tailEnd/>
          </a:ln>
        </p:spPr>
        <p:txBody>
          <a:bodyPr/>
          <a:lstStyle/>
          <a:p>
            <a:fld id="{F74E408A-EC03-4CF8-80AE-0A66C4F8A888}" type="slidenum">
              <a:rPr lang="en-US" altLang="zh-TW"/>
              <a:pPr/>
              <a:t>69</a:t>
            </a:fld>
            <a:endParaRPr lang="en-US" altLang="zh-TW"/>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miter lim="800000"/>
            <a:headEnd/>
            <a:tailEnd/>
          </a:ln>
        </p:spPr>
        <p:txBody>
          <a:bodyPr/>
          <a:lstStyle/>
          <a:p>
            <a:fld id="{B9C59E33-11FD-4318-B521-B4ADADD5627E}" type="slidenum">
              <a:rPr lang="en-US" altLang="zh-TW"/>
              <a:pPr/>
              <a:t>70</a:t>
            </a:fld>
            <a:endParaRPr lang="en-US" altLang="zh-TW"/>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miter lim="800000"/>
            <a:headEnd/>
            <a:tailEnd/>
          </a:ln>
        </p:spPr>
        <p:txBody>
          <a:bodyPr/>
          <a:lstStyle/>
          <a:p>
            <a:fld id="{264639CE-FA99-45ED-ABCF-3D8FEB1897B7}" type="slidenum">
              <a:rPr lang="en-US" altLang="zh-TW"/>
              <a:pPr/>
              <a:t>71</a:t>
            </a:fld>
            <a:endParaRPr lang="en-US" altLang="zh-TW"/>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miter lim="800000"/>
            <a:headEnd/>
            <a:tailEnd/>
          </a:ln>
        </p:spPr>
        <p:txBody>
          <a:bodyPr/>
          <a:lstStyle/>
          <a:p>
            <a:fld id="{E51C7308-E6CA-4E7B-AA00-17C035D3DC27}" type="slidenum">
              <a:rPr lang="en-US" altLang="zh-TW"/>
              <a:pPr/>
              <a:t>72</a:t>
            </a:fld>
            <a:endParaRPr lang="en-US" altLang="zh-TW"/>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miter lim="800000"/>
            <a:headEnd/>
            <a:tailEnd/>
          </a:ln>
        </p:spPr>
        <p:txBody>
          <a:bodyPr/>
          <a:lstStyle/>
          <a:p>
            <a:fld id="{42B7B390-9B4A-4030-BFE3-8F63FC4A0D2F}" type="slidenum">
              <a:rPr lang="en-US" altLang="zh-TW"/>
              <a:pPr/>
              <a:t>73</a:t>
            </a:fld>
            <a:endParaRPr lang="en-US" altLang="zh-TW"/>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miter lim="800000"/>
            <a:headEnd/>
            <a:tailEnd/>
          </a:ln>
        </p:spPr>
        <p:txBody>
          <a:bodyPr/>
          <a:lstStyle/>
          <a:p>
            <a:fld id="{E28FF4E6-DD09-418B-8C88-6D172E47E31B}" type="slidenum">
              <a:rPr lang="en-US" altLang="zh-TW"/>
              <a:pPr/>
              <a:t>74</a:t>
            </a:fld>
            <a:endParaRPr lang="en-US" altLang="zh-TW"/>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miter lim="800000"/>
            <a:headEnd/>
            <a:tailEnd/>
          </a:ln>
        </p:spPr>
        <p:txBody>
          <a:bodyPr/>
          <a:lstStyle/>
          <a:p>
            <a:fld id="{09D2B1AA-A6B7-4654-A55C-624EB654009D}" type="slidenum">
              <a:rPr lang="en-US" altLang="zh-TW"/>
              <a:pPr/>
              <a:t>75</a:t>
            </a:fld>
            <a:endParaRPr lang="en-US" altLang="zh-TW"/>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miter lim="800000"/>
            <a:headEnd/>
            <a:tailEnd/>
          </a:ln>
        </p:spPr>
        <p:txBody>
          <a:bodyPr/>
          <a:lstStyle/>
          <a:p>
            <a:fld id="{0E3DF5CE-4821-4BC5-A5D8-D5EB75F80ED7}" type="slidenum">
              <a:rPr lang="en-US" altLang="zh-TW"/>
              <a:pPr/>
              <a:t>76</a:t>
            </a:fld>
            <a:endParaRPr lang="en-US" altLang="zh-TW"/>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miter lim="800000"/>
            <a:headEnd/>
            <a:tailEnd/>
          </a:ln>
        </p:spPr>
        <p:txBody>
          <a:bodyPr/>
          <a:lstStyle/>
          <a:p>
            <a:fld id="{7C8BF702-D494-46D3-A157-C0DCC9496401}" type="slidenum">
              <a:rPr lang="en-US" altLang="zh-TW"/>
              <a:pPr/>
              <a:t>77</a:t>
            </a:fld>
            <a:endParaRPr lang="en-US" altLang="zh-TW"/>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miter lim="800000"/>
            <a:headEnd/>
            <a:tailEnd/>
          </a:ln>
        </p:spPr>
        <p:txBody>
          <a:bodyPr/>
          <a:lstStyle/>
          <a:p>
            <a:fld id="{EB23093F-E7DC-46E2-B7CD-5450ACA93392}" type="slidenum">
              <a:rPr lang="en-US" altLang="zh-TW"/>
              <a:pPr/>
              <a:t>78</a:t>
            </a:fld>
            <a:endParaRPr lang="en-US" altLang="zh-TW"/>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miter lim="800000"/>
            <a:headEnd/>
            <a:tailEnd/>
          </a:ln>
        </p:spPr>
        <p:txBody>
          <a:bodyPr/>
          <a:lstStyle/>
          <a:p>
            <a:fld id="{4838D1E8-3110-4D85-B296-BAC7A6FF4E32}" type="slidenum">
              <a:rPr lang="en-US" altLang="zh-TW"/>
              <a:pPr/>
              <a:t>79</a:t>
            </a:fld>
            <a:endParaRPr lang="en-US" altLang="zh-TW"/>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miter lim="800000"/>
            <a:headEnd/>
            <a:tailEnd/>
          </a:ln>
        </p:spPr>
        <p:txBody>
          <a:bodyPr/>
          <a:lstStyle/>
          <a:p>
            <a:fld id="{EB29334D-C2CD-417F-942B-D889F5F49C1D}" type="slidenum">
              <a:rPr lang="en-US" altLang="zh-TW"/>
              <a:pPr/>
              <a:t>80</a:t>
            </a:fld>
            <a:endParaRPr lang="en-US" altLang="zh-TW"/>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miter lim="800000"/>
            <a:headEnd/>
            <a:tailEnd/>
          </a:ln>
        </p:spPr>
        <p:txBody>
          <a:bodyPr/>
          <a:lstStyle/>
          <a:p>
            <a:fld id="{E17ED10E-8E5A-47F8-8E71-4DF62B9E90EB}" type="slidenum">
              <a:rPr lang="en-US" altLang="zh-TW"/>
              <a:pPr/>
              <a:t>81</a:t>
            </a:fld>
            <a:endParaRPr lang="en-US" altLang="zh-TW"/>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miter lim="800000"/>
            <a:headEnd/>
            <a:tailEnd/>
          </a:ln>
        </p:spPr>
        <p:txBody>
          <a:bodyPr/>
          <a:lstStyle/>
          <a:p>
            <a:fld id="{8FF80071-4BC8-47ED-98D7-2840F3737AA5}" type="slidenum">
              <a:rPr lang="en-US" altLang="zh-TW"/>
              <a:pPr/>
              <a:t>82</a:t>
            </a:fld>
            <a:endParaRPr lang="en-US" altLang="zh-TW"/>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miter lim="800000"/>
            <a:headEnd/>
            <a:tailEnd/>
          </a:ln>
        </p:spPr>
        <p:txBody>
          <a:bodyPr/>
          <a:lstStyle/>
          <a:p>
            <a:fld id="{8233B81E-A38B-4E64-9954-038A12CD491A}" type="slidenum">
              <a:rPr lang="en-US" altLang="zh-TW"/>
              <a:pPr/>
              <a:t>83</a:t>
            </a:fld>
            <a:endParaRPr lang="en-US" altLang="zh-TW"/>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miter lim="800000"/>
            <a:headEnd/>
            <a:tailEnd/>
          </a:ln>
        </p:spPr>
        <p:txBody>
          <a:bodyPr/>
          <a:lstStyle/>
          <a:p>
            <a:fld id="{CF954133-4631-4542-B9A9-98F20ACA9300}" type="slidenum">
              <a:rPr lang="en-US" altLang="zh-TW"/>
              <a:pPr/>
              <a:t>84</a:t>
            </a:fld>
            <a:endParaRPr lang="en-US" altLang="zh-TW"/>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miter lim="800000"/>
            <a:headEnd/>
            <a:tailEnd/>
          </a:ln>
        </p:spPr>
        <p:txBody>
          <a:bodyPr/>
          <a:lstStyle/>
          <a:p>
            <a:fld id="{AC326AA5-3AF3-442E-A0D4-4AC52F916BBE}" type="slidenum">
              <a:rPr lang="en-US" altLang="zh-TW"/>
              <a:pPr/>
              <a:t>85</a:t>
            </a:fld>
            <a:endParaRPr lang="en-US" altLang="zh-TW"/>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miter lim="800000"/>
            <a:headEnd/>
            <a:tailEnd/>
          </a:ln>
        </p:spPr>
        <p:txBody>
          <a:bodyPr/>
          <a:lstStyle/>
          <a:p>
            <a:fld id="{DAD40E57-B024-40AF-B94D-AD63E0D1608D}" type="slidenum">
              <a:rPr lang="en-US" altLang="zh-TW"/>
              <a:pPr/>
              <a:t>86</a:t>
            </a:fld>
            <a:endParaRPr lang="en-US" altLang="zh-TW"/>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miter lim="800000"/>
            <a:headEnd/>
            <a:tailEnd/>
          </a:ln>
        </p:spPr>
        <p:txBody>
          <a:bodyPr/>
          <a:lstStyle/>
          <a:p>
            <a:fld id="{E1631EEF-F96C-4C7E-96D8-5A94905B3F18}" type="slidenum">
              <a:rPr lang="en-US" altLang="zh-TW"/>
              <a:pPr/>
              <a:t>87</a:t>
            </a:fld>
            <a:endParaRPr lang="en-US" altLang="zh-TW"/>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miter lim="800000"/>
            <a:headEnd/>
            <a:tailEnd/>
          </a:ln>
        </p:spPr>
        <p:txBody>
          <a:bodyPr/>
          <a:lstStyle/>
          <a:p>
            <a:fld id="{7131FC65-344A-4DA4-A768-EF9DB9FCC84D}" type="slidenum">
              <a:rPr lang="en-US" altLang="zh-TW"/>
              <a:pPr/>
              <a:t>88</a:t>
            </a:fld>
            <a:endParaRPr lang="en-US" altLang="zh-TW"/>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miter lim="800000"/>
            <a:headEnd/>
            <a:tailEnd/>
          </a:ln>
        </p:spPr>
        <p:txBody>
          <a:bodyPr/>
          <a:lstStyle/>
          <a:p>
            <a:fld id="{DDE73118-5EB8-46A6-8525-048CFF053304}" type="slidenum">
              <a:rPr lang="en-US" altLang="zh-TW"/>
              <a:pPr/>
              <a:t>89</a:t>
            </a:fld>
            <a:endParaRPr lang="en-US" altLang="zh-TW"/>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miter lim="800000"/>
            <a:headEnd/>
            <a:tailEnd/>
          </a:ln>
        </p:spPr>
        <p:txBody>
          <a:bodyPr/>
          <a:lstStyle/>
          <a:p>
            <a:fld id="{376150EF-16E3-4800-A179-DCC7E637C2AF}" type="slidenum">
              <a:rPr lang="en-US" altLang="zh-TW"/>
              <a:pPr/>
              <a:t>90</a:t>
            </a:fld>
            <a:endParaRPr lang="en-US" altLang="zh-TW"/>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miter lim="800000"/>
            <a:headEnd/>
            <a:tailEnd/>
          </a:ln>
        </p:spPr>
        <p:txBody>
          <a:bodyPr/>
          <a:lstStyle/>
          <a:p>
            <a:fld id="{732A14B6-B402-4339-A2DB-B59D22754FD0}" type="slidenum">
              <a:rPr lang="en-US" altLang="zh-TW"/>
              <a:pPr/>
              <a:t>91</a:t>
            </a:fld>
            <a:endParaRPr lang="en-US" altLang="zh-TW"/>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miter lim="800000"/>
            <a:headEnd/>
            <a:tailEnd/>
          </a:ln>
        </p:spPr>
        <p:txBody>
          <a:bodyPr/>
          <a:lstStyle/>
          <a:p>
            <a:fld id="{D6512980-F742-4702-8842-B1830F80BF99}" type="slidenum">
              <a:rPr lang="en-US" altLang="zh-TW"/>
              <a:pPr/>
              <a:t>92</a:t>
            </a:fld>
            <a:endParaRPr lang="en-US" altLang="zh-TW"/>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miter lim="800000"/>
            <a:headEnd/>
            <a:tailEnd/>
          </a:ln>
        </p:spPr>
        <p:txBody>
          <a:bodyPr/>
          <a:lstStyle/>
          <a:p>
            <a:fld id="{F0F2072D-66F8-4A85-AD7E-0D6656614478}" type="slidenum">
              <a:rPr lang="en-US" altLang="zh-TW"/>
              <a:pPr/>
              <a:t>97</a:t>
            </a:fld>
            <a:endParaRPr lang="en-US" altLang="zh-TW"/>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miter lim="800000"/>
            <a:headEnd/>
            <a:tailEnd/>
          </a:ln>
        </p:spPr>
        <p:txBody>
          <a:bodyPr/>
          <a:lstStyle/>
          <a:p>
            <a:fld id="{BEDEA198-0573-41B5-8F40-763D839C03AA}" type="slidenum">
              <a:rPr lang="en-US" altLang="zh-TW"/>
              <a:pPr/>
              <a:t>98</a:t>
            </a:fld>
            <a:endParaRPr lang="en-US" altLang="zh-TW"/>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miter lim="800000"/>
            <a:headEnd/>
            <a:tailEnd/>
          </a:ln>
        </p:spPr>
        <p:txBody>
          <a:bodyPr/>
          <a:lstStyle/>
          <a:p>
            <a:fld id="{C8F87C0F-0314-4145-A9A2-120FA3D58CC7}" type="slidenum">
              <a:rPr lang="en-US" altLang="zh-TW"/>
              <a:pPr/>
              <a:t>99</a:t>
            </a:fld>
            <a:endParaRPr lang="en-US" altLang="zh-TW"/>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miter lim="800000"/>
            <a:headEnd/>
            <a:tailEnd/>
          </a:ln>
        </p:spPr>
        <p:txBody>
          <a:bodyPr/>
          <a:lstStyle/>
          <a:p>
            <a:fld id="{E5FE5BA3-15CC-42BD-9692-36242220BE81}" type="slidenum">
              <a:rPr lang="en-US" altLang="zh-TW"/>
              <a:pPr/>
              <a:t>100</a:t>
            </a:fld>
            <a:endParaRPr lang="en-US" altLang="zh-TW"/>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miter lim="800000"/>
            <a:headEnd/>
            <a:tailEnd/>
          </a:ln>
        </p:spPr>
        <p:txBody>
          <a:bodyPr/>
          <a:lstStyle/>
          <a:p>
            <a:fld id="{45E37D39-BAC2-4EA6-80C6-516A6C92A23E}" type="slidenum">
              <a:rPr lang="en-US" altLang="zh-TW"/>
              <a:pPr/>
              <a:t>103</a:t>
            </a:fld>
            <a:endParaRPr lang="en-US" altLang="zh-TW"/>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miter lim="800000"/>
            <a:headEnd/>
            <a:tailEnd/>
          </a:ln>
        </p:spPr>
        <p:txBody>
          <a:bodyPr/>
          <a:lstStyle/>
          <a:p>
            <a:fld id="{218F3FC9-239A-4360-9C65-434E4E3352E5}" type="slidenum">
              <a:rPr lang="en-US" altLang="zh-TW"/>
              <a:pPr/>
              <a:t>104</a:t>
            </a:fld>
            <a:endParaRPr lang="en-US" altLang="zh-TW"/>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miter lim="800000"/>
            <a:headEnd/>
            <a:tailEnd/>
          </a:ln>
        </p:spPr>
        <p:txBody>
          <a:bodyPr/>
          <a:lstStyle/>
          <a:p>
            <a:fld id="{5EB30C22-AD5F-4599-A48B-286F893ADDCA}" type="slidenum">
              <a:rPr lang="en-US" altLang="zh-TW"/>
              <a:pPr/>
              <a:t>105</a:t>
            </a:fld>
            <a:endParaRPr lang="en-US" altLang="zh-TW"/>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r>
              <a:rPr lang="en-US" smtClean="0"/>
              <a:t>3/21/2025</a:t>
            </a:r>
            <a:endParaRPr lang="en-US"/>
          </a:p>
        </p:txBody>
      </p:sp>
      <p:sp>
        <p:nvSpPr>
          <p:cNvPr id="17" name="Footer Placeholder 16"/>
          <p:cNvSpPr>
            <a:spLocks noGrp="1"/>
          </p:cNvSpPr>
          <p:nvPr>
            <p:ph type="ftr" sz="quarter" idx="11"/>
          </p:nvPr>
        </p:nvSpPr>
        <p:spPr/>
        <p:txBody>
          <a:bodyPr/>
          <a:lstStyle/>
          <a:p>
            <a:pPr>
              <a:defRPr/>
            </a:pPr>
            <a:r>
              <a:rPr lang="en-US" altLang="zh-TW" smtClean="0"/>
              <a:t>TCP/IP Protocol Suite</a:t>
            </a:r>
            <a:endParaRPr lang="en-US" altLang="zh-TW"/>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2F087A04-435D-4BF7-AB52-1B23E8C48715}" type="slidenum">
              <a:rPr lang="en-US" altLang="zh-TW" smtClean="0"/>
              <a:pPr/>
              <a:t>‹#›</a:t>
            </a:fld>
            <a:endParaRPr lang="en-US" altLang="zh-TW"/>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r>
              <a:rPr lang="en-US" smtClean="0"/>
              <a:t>3/21/2025</a:t>
            </a:r>
            <a:endParaRPr lang="en-US"/>
          </a:p>
        </p:txBody>
      </p:sp>
      <p:sp>
        <p:nvSpPr>
          <p:cNvPr id="5" name="Footer Placeholder 4"/>
          <p:cNvSpPr>
            <a:spLocks noGrp="1"/>
          </p:cNvSpPr>
          <p:nvPr>
            <p:ph type="ftr" sz="quarter" idx="11"/>
          </p:nvPr>
        </p:nvSpPr>
        <p:spPr/>
        <p:txBody>
          <a:bodyPr/>
          <a:lstStyle/>
          <a:p>
            <a:pPr>
              <a:defRPr/>
            </a:pPr>
            <a:r>
              <a:rPr lang="en-US" altLang="zh-TW" smtClean="0"/>
              <a:t>TCP/IP Protocol Suite</a:t>
            </a:r>
            <a:endParaRPr lang="en-US" altLang="zh-TW"/>
          </a:p>
        </p:txBody>
      </p:sp>
      <p:sp>
        <p:nvSpPr>
          <p:cNvPr id="6" name="Slide Number Placeholder 5"/>
          <p:cNvSpPr>
            <a:spLocks noGrp="1"/>
          </p:cNvSpPr>
          <p:nvPr>
            <p:ph type="sldNum" sz="quarter" idx="12"/>
          </p:nvPr>
        </p:nvSpPr>
        <p:spPr/>
        <p:txBody>
          <a:bodyPr/>
          <a:lstStyle/>
          <a:p>
            <a:fld id="{2F087A04-435D-4BF7-AB52-1B23E8C48715}" type="slidenum">
              <a:rPr lang="en-US" altLang="zh-TW" smtClean="0"/>
              <a:pPr/>
              <a:t>‹#›</a:t>
            </a:fld>
            <a:endParaRPr lang="en-US" altLang="zh-TW"/>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en-US" smtClean="0"/>
              <a:t>3/21/2025</a:t>
            </a:r>
            <a:endParaRPr lang="en-US"/>
          </a:p>
        </p:txBody>
      </p:sp>
      <p:sp>
        <p:nvSpPr>
          <p:cNvPr id="5" name="Footer Placeholder 4"/>
          <p:cNvSpPr>
            <a:spLocks noGrp="1"/>
          </p:cNvSpPr>
          <p:nvPr>
            <p:ph type="ftr" sz="quarter" idx="11"/>
          </p:nvPr>
        </p:nvSpPr>
        <p:spPr>
          <a:xfrm>
            <a:off x="800100" y="6172200"/>
            <a:ext cx="4000500" cy="457200"/>
          </a:xfrm>
        </p:spPr>
        <p:txBody>
          <a:bodyPr/>
          <a:lstStyle/>
          <a:p>
            <a:pPr>
              <a:defRPr/>
            </a:pPr>
            <a:r>
              <a:rPr lang="en-US" altLang="zh-TW" smtClean="0"/>
              <a:t>TCP/IP Protocol Suite</a:t>
            </a:r>
            <a:endParaRPr lang="en-US" altLang="zh-TW"/>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2F087A04-435D-4BF7-AB52-1B23E8C48715}" type="slidenum">
              <a:rPr lang="en-US" altLang="zh-TW" smtClean="0"/>
              <a:pPr/>
              <a:t>‹#›</a:t>
            </a:fld>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r>
              <a:rPr lang="en-US" smtClean="0"/>
              <a:t>3/21/2025</a:t>
            </a:r>
            <a:endParaRPr lang="en-US"/>
          </a:p>
        </p:txBody>
      </p:sp>
      <p:sp>
        <p:nvSpPr>
          <p:cNvPr id="6" name="Footer Placeholder 5"/>
          <p:cNvSpPr>
            <a:spLocks noGrp="1"/>
          </p:cNvSpPr>
          <p:nvPr>
            <p:ph type="ftr" sz="quarter" idx="11"/>
          </p:nvPr>
        </p:nvSpPr>
        <p:spPr/>
        <p:txBody>
          <a:bodyPr/>
          <a:lstStyle/>
          <a:p>
            <a:pPr>
              <a:defRPr/>
            </a:pPr>
            <a:r>
              <a:rPr lang="en-US" altLang="zh-TW" smtClean="0"/>
              <a:t>TCP/IP Protocol Suite</a:t>
            </a:r>
            <a:endParaRPr lang="en-US" altLang="zh-TW"/>
          </a:p>
        </p:txBody>
      </p:sp>
      <p:sp>
        <p:nvSpPr>
          <p:cNvPr id="7" name="Slide Number Placeholder 6"/>
          <p:cNvSpPr>
            <a:spLocks noGrp="1"/>
          </p:cNvSpPr>
          <p:nvPr>
            <p:ph type="sldNum" sz="quarter" idx="12"/>
          </p:nvPr>
        </p:nvSpPr>
        <p:spPr/>
        <p:txBody>
          <a:bodyPr/>
          <a:lstStyle/>
          <a:p>
            <a:fld id="{2F087A04-435D-4BF7-AB52-1B23E8C48715}" type="slidenum">
              <a:rPr lang="en-US" altLang="zh-TW" smtClean="0"/>
              <a:pPr/>
              <a:t>‹#›</a:t>
            </a:fld>
            <a:endParaRPr lang="en-US" altLang="zh-TW"/>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r>
              <a:rPr lang="en-US" smtClean="0"/>
              <a:t>3/21/2025</a:t>
            </a:r>
            <a:endParaRPr lang="en-US"/>
          </a:p>
        </p:txBody>
      </p:sp>
      <p:sp>
        <p:nvSpPr>
          <p:cNvPr id="8" name="Footer Placeholder 7"/>
          <p:cNvSpPr>
            <a:spLocks noGrp="1"/>
          </p:cNvSpPr>
          <p:nvPr>
            <p:ph type="ftr" sz="quarter" idx="11"/>
          </p:nvPr>
        </p:nvSpPr>
        <p:spPr/>
        <p:txBody>
          <a:bodyPr/>
          <a:lstStyle/>
          <a:p>
            <a:pPr>
              <a:defRPr/>
            </a:pPr>
            <a:r>
              <a:rPr lang="en-US" altLang="zh-TW" smtClean="0"/>
              <a:t>TCP/IP Protocol Suite</a:t>
            </a:r>
            <a:endParaRPr lang="en-US" altLang="zh-TW"/>
          </a:p>
        </p:txBody>
      </p:sp>
      <p:sp>
        <p:nvSpPr>
          <p:cNvPr id="9" name="Slide Number Placeholder 8"/>
          <p:cNvSpPr>
            <a:spLocks noGrp="1"/>
          </p:cNvSpPr>
          <p:nvPr>
            <p:ph type="sldNum" sz="quarter" idx="12"/>
          </p:nvPr>
        </p:nvSpPr>
        <p:spPr/>
        <p:txBody>
          <a:bodyPr/>
          <a:lstStyle/>
          <a:p>
            <a:fld id="{2F087A04-435D-4BF7-AB52-1B23E8C48715}" type="slidenum">
              <a:rPr lang="en-US" altLang="zh-TW" smtClean="0"/>
              <a:pPr/>
              <a:t>‹#›</a:t>
            </a:fld>
            <a:endParaRPr lang="en-US" altLang="zh-TW"/>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t>3/21/2025</a:t>
            </a:r>
            <a:endParaRPr lang="en-US"/>
          </a:p>
        </p:txBody>
      </p:sp>
      <p:sp>
        <p:nvSpPr>
          <p:cNvPr id="4" name="Footer Placeholder 3"/>
          <p:cNvSpPr>
            <a:spLocks noGrp="1"/>
          </p:cNvSpPr>
          <p:nvPr>
            <p:ph type="ftr" sz="quarter" idx="11"/>
          </p:nvPr>
        </p:nvSpPr>
        <p:spPr/>
        <p:txBody>
          <a:bodyPr/>
          <a:lstStyle/>
          <a:p>
            <a:pPr>
              <a:defRPr/>
            </a:pPr>
            <a:r>
              <a:rPr lang="en-US" altLang="zh-TW" smtClean="0"/>
              <a:t>TCP/IP Protocol Suite</a:t>
            </a:r>
            <a:endParaRPr lang="en-US" altLang="zh-TW"/>
          </a:p>
        </p:txBody>
      </p:sp>
      <p:sp>
        <p:nvSpPr>
          <p:cNvPr id="5" name="Slide Number Placeholder 4"/>
          <p:cNvSpPr>
            <a:spLocks noGrp="1"/>
          </p:cNvSpPr>
          <p:nvPr>
            <p:ph type="sldNum" sz="quarter" idx="12"/>
          </p:nvPr>
        </p:nvSpPr>
        <p:spPr/>
        <p:txBody>
          <a:bodyPr/>
          <a:lstStyle/>
          <a:p>
            <a:fld id="{2F087A04-435D-4BF7-AB52-1B23E8C48715}" type="slidenum">
              <a:rPr lang="en-US" altLang="zh-TW" smtClean="0"/>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3/21/2025</a:t>
            </a:r>
            <a:endParaRPr lang="en-US"/>
          </a:p>
        </p:txBody>
      </p:sp>
      <p:sp>
        <p:nvSpPr>
          <p:cNvPr id="3" name="Footer Placeholder 2"/>
          <p:cNvSpPr>
            <a:spLocks noGrp="1"/>
          </p:cNvSpPr>
          <p:nvPr>
            <p:ph type="ftr" sz="quarter" idx="11"/>
          </p:nvPr>
        </p:nvSpPr>
        <p:spPr/>
        <p:txBody>
          <a:bodyPr/>
          <a:lstStyle/>
          <a:p>
            <a:pPr>
              <a:defRPr/>
            </a:pPr>
            <a:r>
              <a:rPr lang="en-US" altLang="zh-TW" smtClean="0"/>
              <a:t>TCP/IP Protocol Suite</a:t>
            </a:r>
            <a:endParaRPr lang="en-US" altLang="zh-TW"/>
          </a:p>
        </p:txBody>
      </p:sp>
      <p:sp>
        <p:nvSpPr>
          <p:cNvPr id="4" name="Slide Number Placeholder 3"/>
          <p:cNvSpPr>
            <a:spLocks noGrp="1"/>
          </p:cNvSpPr>
          <p:nvPr>
            <p:ph type="sldNum" sz="quarter" idx="12"/>
          </p:nvPr>
        </p:nvSpPr>
        <p:spPr/>
        <p:txBody>
          <a:bodyPr/>
          <a:lstStyle/>
          <a:p>
            <a:fld id="{2F087A04-435D-4BF7-AB52-1B23E8C48715}" type="slidenum">
              <a:rPr lang="en-US" altLang="zh-TW" smtClean="0"/>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3/21/2025</a:t>
            </a:r>
            <a:endParaRPr lang="en-US"/>
          </a:p>
        </p:txBody>
      </p:sp>
      <p:sp>
        <p:nvSpPr>
          <p:cNvPr id="6" name="Footer Placeholder 5"/>
          <p:cNvSpPr>
            <a:spLocks noGrp="1"/>
          </p:cNvSpPr>
          <p:nvPr>
            <p:ph type="ftr" sz="quarter" idx="11"/>
          </p:nvPr>
        </p:nvSpPr>
        <p:spPr/>
        <p:txBody>
          <a:bodyPr/>
          <a:lstStyle/>
          <a:p>
            <a:pPr>
              <a:defRPr/>
            </a:pPr>
            <a:r>
              <a:rPr lang="en-US" altLang="zh-TW" smtClean="0"/>
              <a:t>TCP/IP Protocol Suite</a:t>
            </a:r>
            <a:endParaRPr lang="en-US" altLang="zh-TW"/>
          </a:p>
        </p:txBody>
      </p:sp>
      <p:sp>
        <p:nvSpPr>
          <p:cNvPr id="7" name="Slide Number Placeholder 6"/>
          <p:cNvSpPr>
            <a:spLocks noGrp="1"/>
          </p:cNvSpPr>
          <p:nvPr>
            <p:ph type="sldNum" sz="quarter" idx="12"/>
          </p:nvPr>
        </p:nvSpPr>
        <p:spPr/>
        <p:txBody>
          <a:bodyPr/>
          <a:lstStyle/>
          <a:p>
            <a:fld id="{2F087A04-435D-4BF7-AB52-1B23E8C48715}" type="slidenum">
              <a:rPr lang="en-US" altLang="zh-TW" smtClean="0"/>
              <a:pPr/>
              <a:t>‹#›</a:t>
            </a:fld>
            <a:endParaRPr lang="en-US" altLang="zh-TW"/>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3/21/2025</a:t>
            </a:r>
            <a:endParaRPr lang="en-US"/>
          </a:p>
        </p:txBody>
      </p:sp>
      <p:sp>
        <p:nvSpPr>
          <p:cNvPr id="6" name="Footer Placeholder 5"/>
          <p:cNvSpPr>
            <a:spLocks noGrp="1"/>
          </p:cNvSpPr>
          <p:nvPr>
            <p:ph type="ftr" sz="quarter" idx="11"/>
          </p:nvPr>
        </p:nvSpPr>
        <p:spPr>
          <a:xfrm>
            <a:off x="914400" y="6172200"/>
            <a:ext cx="3886200" cy="457200"/>
          </a:xfrm>
        </p:spPr>
        <p:txBody>
          <a:bodyPr/>
          <a:lstStyle/>
          <a:p>
            <a:pPr>
              <a:defRPr/>
            </a:pPr>
            <a:r>
              <a:rPr lang="en-US" altLang="zh-TW" smtClean="0"/>
              <a:t>TCP/IP Protocol Suite</a:t>
            </a:r>
            <a:endParaRPr lang="en-US" altLang="zh-TW"/>
          </a:p>
        </p:txBody>
      </p:sp>
      <p:sp>
        <p:nvSpPr>
          <p:cNvPr id="7" name="Slide Number Placeholder 6"/>
          <p:cNvSpPr>
            <a:spLocks noGrp="1"/>
          </p:cNvSpPr>
          <p:nvPr>
            <p:ph type="sldNum" sz="quarter" idx="12"/>
          </p:nvPr>
        </p:nvSpPr>
        <p:spPr>
          <a:xfrm>
            <a:off x="146304" y="6208776"/>
            <a:ext cx="457200" cy="457200"/>
          </a:xfrm>
        </p:spPr>
        <p:txBody>
          <a:bodyPr/>
          <a:lstStyle/>
          <a:p>
            <a:fld id="{2F087A04-435D-4BF7-AB52-1B23E8C48715}" type="slidenum">
              <a:rPr lang="en-US" altLang="zh-TW" smtClean="0"/>
              <a:pPr/>
              <a:t>‹#›</a:t>
            </a:fld>
            <a:endParaRPr lang="en-US" altLang="zh-TW"/>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3/21/2025</a:t>
            </a:r>
            <a:endParaRPr lang="en-US"/>
          </a:p>
        </p:txBody>
      </p:sp>
      <p:sp>
        <p:nvSpPr>
          <p:cNvPr id="5" name="Footer Placeholder 4"/>
          <p:cNvSpPr>
            <a:spLocks noGrp="1"/>
          </p:cNvSpPr>
          <p:nvPr>
            <p:ph type="ftr" sz="quarter" idx="11"/>
          </p:nvPr>
        </p:nvSpPr>
        <p:spPr/>
        <p:txBody>
          <a:bodyPr/>
          <a:lstStyle/>
          <a:p>
            <a:pPr>
              <a:defRPr/>
            </a:pPr>
            <a:r>
              <a:rPr lang="en-US" altLang="zh-TW" smtClean="0"/>
              <a:t>TCP/IP Protocol Suite</a:t>
            </a:r>
            <a:endParaRPr lang="en-US" altLang="zh-TW"/>
          </a:p>
        </p:txBody>
      </p:sp>
      <p:sp>
        <p:nvSpPr>
          <p:cNvPr id="6" name="Slide Number Placeholder 5"/>
          <p:cNvSpPr>
            <a:spLocks noGrp="1"/>
          </p:cNvSpPr>
          <p:nvPr>
            <p:ph type="sldNum" sz="quarter" idx="12"/>
          </p:nvPr>
        </p:nvSpPr>
        <p:spPr/>
        <p:txBody>
          <a:bodyPr/>
          <a:lstStyle/>
          <a:p>
            <a:fld id="{2F087A04-435D-4BF7-AB52-1B23E8C48715}" type="slidenum">
              <a:rPr lang="en-US" altLang="zh-TW" smtClean="0"/>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3/21/2025</a:t>
            </a:r>
            <a:endParaRPr lang="en-US"/>
          </a:p>
        </p:txBody>
      </p:sp>
      <p:sp>
        <p:nvSpPr>
          <p:cNvPr id="5" name="Footer Placeholder 4"/>
          <p:cNvSpPr>
            <a:spLocks noGrp="1"/>
          </p:cNvSpPr>
          <p:nvPr>
            <p:ph type="ftr" sz="quarter" idx="11"/>
          </p:nvPr>
        </p:nvSpPr>
        <p:spPr/>
        <p:txBody>
          <a:bodyPr/>
          <a:lstStyle/>
          <a:p>
            <a:pPr>
              <a:defRPr/>
            </a:pPr>
            <a:r>
              <a:rPr lang="en-US" altLang="zh-TW" smtClean="0"/>
              <a:t>TCP/IP Protocol Suite</a:t>
            </a:r>
            <a:endParaRPr lang="en-US" altLang="zh-TW"/>
          </a:p>
        </p:txBody>
      </p:sp>
      <p:sp>
        <p:nvSpPr>
          <p:cNvPr id="6" name="Slide Number Placeholder 5"/>
          <p:cNvSpPr>
            <a:spLocks noGrp="1"/>
          </p:cNvSpPr>
          <p:nvPr>
            <p:ph type="sldNum" sz="quarter" idx="12"/>
          </p:nvPr>
        </p:nvSpPr>
        <p:spPr/>
        <p:txBody>
          <a:bodyPr/>
          <a:lstStyle/>
          <a:p>
            <a:fld id="{2F087A04-435D-4BF7-AB52-1B23E8C48715}" type="slidenum">
              <a:rPr lang="en-US" altLang="zh-TW" smtClean="0"/>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628650" y="365125"/>
            <a:ext cx="7886700" cy="1325563"/>
          </a:xfrm>
          <a:prstGeom prst="rect">
            <a:avLst/>
          </a:prstGeo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628650" y="1825625"/>
            <a:ext cx="7886700" cy="4351338"/>
          </a:xfrm>
          <a:prstGeom prst="rect">
            <a:avLst/>
          </a:prstGeom>
        </p:spPr>
        <p:txBody>
          <a:bodyPr/>
          <a:lstStyle/>
          <a:p>
            <a:pPr lvl="0"/>
            <a:endParaRPr lang="zh-TW" altLang="en-US" noProof="0" smtClean="0"/>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zh-TW"/>
              <a:t>TCP/IP Protocol Suite</a:t>
            </a:r>
          </a:p>
        </p:txBody>
      </p:sp>
      <p:sp>
        <p:nvSpPr>
          <p:cNvPr id="5" name="Rectangle 13"/>
          <p:cNvSpPr>
            <a:spLocks noGrp="1" noChangeArrowheads="1"/>
          </p:cNvSpPr>
          <p:nvPr>
            <p:ph type="sldNum" sz="quarter" idx="11"/>
          </p:nvPr>
        </p:nvSpPr>
        <p:spPr>
          <a:ln/>
        </p:spPr>
        <p:txBody>
          <a:bodyPr/>
          <a:lstStyle>
            <a:lvl1pPr>
              <a:defRPr/>
            </a:lvl1pPr>
          </a:lstStyle>
          <a:p>
            <a:fld id="{8C13FF40-496F-49C2-AF2E-DFC4BC58648F}" type="slidenum">
              <a:rPr lang="en-US" altLang="zh-TW"/>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28650" y="365125"/>
            <a:ext cx="7886700" cy="1325563"/>
          </a:xfrm>
          <a:prstGeom prst="rect">
            <a:avLst/>
          </a:prstGeom>
        </p:spPr>
        <p:txBody>
          <a:bodyPr/>
          <a:lstStyle/>
          <a:p>
            <a:r>
              <a:rPr lang="zh-TW" altLang="en-US" smtClean="0"/>
              <a:t>按一下以編輯母片標題樣式</a:t>
            </a:r>
            <a:endParaRPr lang="zh-TW" altLang="en-US"/>
          </a:p>
        </p:txBody>
      </p:sp>
      <p:sp>
        <p:nvSpPr>
          <p:cNvPr id="3" name="SmartArt 版面配置區 2"/>
          <p:cNvSpPr>
            <a:spLocks noGrp="1"/>
          </p:cNvSpPr>
          <p:nvPr>
            <p:ph type="dgm" idx="1"/>
          </p:nvPr>
        </p:nvSpPr>
        <p:spPr>
          <a:xfrm>
            <a:off x="628650" y="1825625"/>
            <a:ext cx="7886700" cy="4351338"/>
          </a:xfrm>
          <a:prstGeom prst="rect">
            <a:avLst/>
          </a:prstGeom>
        </p:spPr>
        <p:txBody>
          <a:bodyPr/>
          <a:lstStyle/>
          <a:p>
            <a:pPr lvl="0"/>
            <a:endParaRPr lang="zh-TW" altLang="en-US" noProof="0" smtClean="0"/>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zh-TW"/>
              <a:t>TCP/IP Protocol Suite</a:t>
            </a:r>
          </a:p>
        </p:txBody>
      </p:sp>
      <p:sp>
        <p:nvSpPr>
          <p:cNvPr id="5" name="Rectangle 13"/>
          <p:cNvSpPr>
            <a:spLocks noGrp="1" noChangeArrowheads="1"/>
          </p:cNvSpPr>
          <p:nvPr>
            <p:ph type="sldNum" sz="quarter" idx="11"/>
          </p:nvPr>
        </p:nvSpPr>
        <p:spPr>
          <a:ln/>
        </p:spPr>
        <p:txBody>
          <a:bodyPr/>
          <a:lstStyle>
            <a:lvl1pPr>
              <a:defRPr/>
            </a:lvl1pPr>
          </a:lstStyle>
          <a:p>
            <a:fld id="{692A5084-D03A-4E80-8A6F-07AABCAD09B1}" type="slidenum">
              <a:rPr lang="en-US" altLang="zh-TW"/>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r" eaLnBrk="1" latinLnBrk="0" hangingPunct="1"/>
            <a:r>
              <a:rPr lang="en-US" smtClean="0"/>
              <a:t>3/21/2025</a:t>
            </a:r>
            <a:endParaRPr lang="en-US" sz="1400" dirty="0">
              <a:solidFill>
                <a:schemeClr val="tx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r>
              <a:rPr lang="en-US" altLang="zh-TW" smtClean="0"/>
              <a:t>TCP/IP Protocol Suite</a:t>
            </a:r>
            <a:endParaRPr lang="en-US" altLang="zh-TW"/>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F087A04-435D-4BF7-AB52-1B23E8C48715}" type="slidenum">
              <a:rPr lang="en-US" altLang="zh-TW" smtClean="0"/>
              <a:pPr/>
              <a:t>‹#›</a:t>
            </a:fld>
            <a:endParaRPr lang="en-US" altLang="zh-TW"/>
          </a:p>
        </p:txBody>
      </p:sp>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emf"/><Relationship Id="rId5" Type="http://schemas.openxmlformats.org/officeDocument/2006/relationships/image" Target="../media/image24.png"/><Relationship Id="rId10" Type="http://schemas.openxmlformats.org/officeDocument/2006/relationships/image" Target="../media/image29.emf"/><Relationship Id="rId4" Type="http://schemas.openxmlformats.org/officeDocument/2006/relationships/image" Target="../media/image23.png"/><Relationship Id="rId9" Type="http://schemas.openxmlformats.org/officeDocument/2006/relationships/image" Target="../media/image28.emf"/></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5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8" Type="http://schemas.openxmlformats.org/officeDocument/2006/relationships/image" Target="../media/image98.emf"/><Relationship Id="rId3" Type="http://schemas.openxmlformats.org/officeDocument/2006/relationships/image" Target="../media/image93.png"/><Relationship Id="rId7" Type="http://schemas.openxmlformats.org/officeDocument/2006/relationships/image" Target="../media/image97.emf"/><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8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8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3.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10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848600" y="6172200"/>
            <a:ext cx="1295400" cy="493372"/>
          </a:xfrm>
          <a:prstGeom prst="rect">
            <a:avLst/>
          </a:prstGeom>
        </p:spPr>
      </p:pic>
      <p:pic>
        <p:nvPicPr>
          <p:cNvPr id="6" name="Picture 5"/>
          <p:cNvPicPr>
            <a:picLocks noChangeAspect="1"/>
          </p:cNvPicPr>
          <p:nvPr/>
        </p:nvPicPr>
        <p:blipFill>
          <a:blip r:embed="rId3"/>
          <a:stretch>
            <a:fillRect/>
          </a:stretch>
        </p:blipFill>
        <p:spPr>
          <a:xfrm>
            <a:off x="914400" y="3886200"/>
            <a:ext cx="1156168" cy="1212529"/>
          </a:xfrm>
          <a:prstGeom prst="rect">
            <a:avLst/>
          </a:prstGeom>
        </p:spPr>
      </p:pic>
      <p:pic>
        <p:nvPicPr>
          <p:cNvPr id="8" name="Picture 7"/>
          <p:cNvPicPr>
            <a:picLocks noChangeAspect="1"/>
          </p:cNvPicPr>
          <p:nvPr/>
        </p:nvPicPr>
        <p:blipFill>
          <a:blip r:embed="rId4"/>
          <a:stretch>
            <a:fillRect/>
          </a:stretch>
        </p:blipFill>
        <p:spPr>
          <a:xfrm>
            <a:off x="6781800" y="3733800"/>
            <a:ext cx="1016994" cy="1355992"/>
          </a:xfrm>
          <a:prstGeom prst="rect">
            <a:avLst/>
          </a:prstGeom>
        </p:spPr>
      </p:pic>
      <p:sp>
        <p:nvSpPr>
          <p:cNvPr id="9" name="TextBox 8"/>
          <p:cNvSpPr txBox="1"/>
          <p:nvPr/>
        </p:nvSpPr>
        <p:spPr>
          <a:xfrm>
            <a:off x="381000" y="3200400"/>
            <a:ext cx="8450317" cy="1938992"/>
          </a:xfrm>
          <a:prstGeom prst="rect">
            <a:avLst/>
          </a:prstGeom>
          <a:noFill/>
        </p:spPr>
        <p:txBody>
          <a:bodyPr wrap="square" rtlCol="0">
            <a:spAutoFit/>
          </a:bodyPr>
          <a:lstStyle/>
          <a:p>
            <a:r>
              <a:rPr lang="en-US" sz="2000" b="1" dirty="0" smtClean="0"/>
              <a:t>NAME OF THE SUBJECT  :  Advanced Computer Networks </a:t>
            </a:r>
          </a:p>
          <a:p>
            <a:r>
              <a:rPr lang="en-US" sz="2000" b="1" dirty="0" smtClean="0"/>
              <a:t>NAME OF THE TOPIC       :  Unit </a:t>
            </a:r>
            <a:r>
              <a:rPr lang="en-US" sz="2000" b="1" dirty="0" smtClean="0"/>
              <a:t>3 </a:t>
            </a:r>
            <a:r>
              <a:rPr lang="en-US" sz="2000" b="1" dirty="0" smtClean="0"/>
              <a:t>– </a:t>
            </a:r>
            <a:r>
              <a:rPr lang="en-US" sz="2000" b="1" dirty="0" smtClean="0"/>
              <a:t>Routing Algorithms</a:t>
            </a:r>
            <a:endParaRPr lang="en-US" sz="2000" b="1" dirty="0" smtClean="0"/>
          </a:p>
          <a:p>
            <a:endParaRPr lang="en-US" sz="2000" dirty="0" smtClean="0"/>
          </a:p>
          <a:p>
            <a:pPr algn="ctr"/>
            <a:r>
              <a:rPr lang="en-US" sz="2000" b="1" dirty="0" smtClean="0"/>
              <a:t>PRESENTED BY :</a:t>
            </a:r>
          </a:p>
          <a:p>
            <a:pPr algn="ctr"/>
            <a:r>
              <a:rPr lang="en-US" sz="2000" dirty="0" err="1" smtClean="0"/>
              <a:t>Mr</a:t>
            </a:r>
            <a:r>
              <a:rPr lang="en-US" sz="2000" dirty="0" smtClean="0"/>
              <a:t> M Ch J </a:t>
            </a:r>
            <a:r>
              <a:rPr lang="en-US" sz="2000" dirty="0" err="1" smtClean="0"/>
              <a:t>Sekhar</a:t>
            </a:r>
            <a:endParaRPr lang="en-US" sz="2000" dirty="0" smtClean="0"/>
          </a:p>
          <a:p>
            <a:pPr algn="ctr"/>
            <a:r>
              <a:rPr lang="en-US" sz="2000" dirty="0" smtClean="0"/>
              <a:t>Assistant Professor</a:t>
            </a:r>
          </a:p>
        </p:txBody>
      </p:sp>
      <p:sp>
        <p:nvSpPr>
          <p:cNvPr id="10" name="Rectangle 9"/>
          <p:cNvSpPr/>
          <p:nvPr/>
        </p:nvSpPr>
        <p:spPr>
          <a:xfrm>
            <a:off x="152400" y="1752600"/>
            <a:ext cx="8809323" cy="1077218"/>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dirty="0" smtClean="0">
                <a:ln/>
              </a:rPr>
              <a:t>DEPARTMENT OF COMPUTER SCIENCE </a:t>
            </a:r>
          </a:p>
          <a:p>
            <a:pPr algn="ctr"/>
            <a:r>
              <a:rPr lang="en-US" sz="3200" b="1" dirty="0" smtClean="0">
                <a:ln/>
              </a:rPr>
              <a:t>AND ENGINEERING</a:t>
            </a:r>
            <a:endParaRPr lang="en-US" sz="3200" b="1" dirty="0">
              <a:ln/>
            </a:endParaRPr>
          </a:p>
        </p:txBody>
      </p:sp>
      <p:pic>
        <p:nvPicPr>
          <p:cNvPr id="12" name="Picture 11" descr="LENDI STRIP JNTU KAKINADA.jpeg"/>
          <p:cNvPicPr>
            <a:picLocks noChangeAspect="1"/>
          </p:cNvPicPr>
          <p:nvPr/>
        </p:nvPicPr>
        <p:blipFill>
          <a:blip r:embed="rId5"/>
          <a:stretch>
            <a:fillRect/>
          </a:stretch>
        </p:blipFill>
        <p:spPr>
          <a:xfrm>
            <a:off x="838200" y="152400"/>
            <a:ext cx="7667625" cy="1143000"/>
          </a:xfrm>
          <a:prstGeom prst="rect">
            <a:avLst/>
          </a:prstGeom>
        </p:spPr>
      </p:pic>
    </p:spTree>
    <p:extLst>
      <p:ext uri="{BB962C8B-B14F-4D97-AF65-F5344CB8AC3E}">
        <p14:creationId xmlns="" xmlns:p14="http://schemas.microsoft.com/office/powerpoint/2010/main" val="32411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Text Box 6"/>
          <p:cNvSpPr txBox="1">
            <a:spLocks noChangeArrowheads="1"/>
          </p:cNvSpPr>
          <p:nvPr/>
        </p:nvSpPr>
        <p:spPr bwMode="auto">
          <a:xfrm>
            <a:off x="263525" y="2209800"/>
            <a:ext cx="8270875" cy="1569660"/>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p>
            <a:pPr algn="ctr" eaLnBrk="1" hangingPunct="1"/>
            <a:r>
              <a:rPr lang="en-US" altLang="zh-TW" sz="4800" dirty="0" err="1">
                <a:solidFill>
                  <a:schemeClr val="bg1"/>
                </a:solidFill>
                <a:latin typeface="Times" pitchFamily="18" charset="0"/>
                <a:ea typeface="新細明體" pitchFamily="18" charset="-120"/>
              </a:rPr>
              <a:t>Unicast</a:t>
            </a:r>
            <a:r>
              <a:rPr lang="en-US" altLang="zh-TW" sz="4800" dirty="0">
                <a:solidFill>
                  <a:schemeClr val="bg1"/>
                </a:solidFill>
                <a:latin typeface="Times" pitchFamily="18" charset="0"/>
                <a:ea typeface="新細明體" pitchFamily="18" charset="-120"/>
              </a:rPr>
              <a:t> Routing</a:t>
            </a:r>
          </a:p>
          <a:p>
            <a:pPr algn="ctr" eaLnBrk="1" hangingPunct="1"/>
            <a:r>
              <a:rPr lang="en-US" altLang="zh-TW" sz="4800" dirty="0">
                <a:solidFill>
                  <a:schemeClr val="bg1"/>
                </a:solidFill>
                <a:latin typeface="Times" pitchFamily="18" charset="0"/>
                <a:ea typeface="新細明體" pitchFamily="18" charset="-120"/>
              </a:rPr>
              <a:t>Protocols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ChangeArrowheads="1"/>
          </p:cNvSpPr>
          <p:nvPr>
            <p:ph type="title"/>
          </p:nvPr>
        </p:nvSpPr>
        <p:spPr bwMode="auto">
          <a:xfrm>
            <a:off x="152400" y="0"/>
            <a:ext cx="8229600" cy="11430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defRPr/>
            </a:pPr>
            <a:r>
              <a:rPr lang="en-US" altLang="zh-TW" b="1" u="sng" smtClean="0">
                <a:solidFill>
                  <a:schemeClr val="hlink"/>
                </a:solidFill>
                <a:effectLst>
                  <a:outerShdw blurRad="38100" dist="38100" dir="2700000" algn="tl">
                    <a:srgbClr val="C0C0C0"/>
                  </a:outerShdw>
                </a:effectLst>
                <a:ea typeface="新細明體" panose="02020500000000000000" pitchFamily="18" charset="-120"/>
              </a:rPr>
              <a:t>OBJECTIVES:</a:t>
            </a:r>
          </a:p>
        </p:txBody>
      </p:sp>
      <p:sp>
        <p:nvSpPr>
          <p:cNvPr id="772099" name="Rectangle 3"/>
          <p:cNvSpPr>
            <a:spLocks noChangeArrowheads="1"/>
          </p:cNvSpPr>
          <p:nvPr/>
        </p:nvSpPr>
        <p:spPr bwMode="auto">
          <a:xfrm>
            <a:off x="76200" y="838200"/>
            <a:ext cx="8991600" cy="4267200"/>
          </a:xfrm>
          <a:prstGeom prst="rect">
            <a:avLst/>
          </a:prstGeom>
          <a:noFill/>
          <a:ln w="9525">
            <a:noFill/>
            <a:miter lim="800000"/>
            <a:headEnd/>
            <a:tailEnd/>
          </a:ln>
          <a:effectLst/>
        </p:spPr>
        <p:txBody>
          <a:bodyPr/>
          <a:lstStyle/>
          <a:p>
            <a:pPr marL="342900" indent="-342900" eaLnBrk="1" hangingPunct="1">
              <a:spcBef>
                <a:spcPct val="30000"/>
              </a:spcBef>
              <a:spcAft>
                <a:spcPct val="30000"/>
              </a:spcAft>
              <a:buClr>
                <a:schemeClr val="folHlink"/>
              </a:buClr>
              <a:buFont typeface="Wingdings" pitchFamily="2" charset="2"/>
              <a:buChar char="q"/>
            </a:pPr>
            <a:r>
              <a:rPr lang="en-US" altLang="zh-TW" sz="2400">
                <a:latin typeface="Times New Roman" pitchFamily="18" charset="0"/>
                <a:ea typeface="新細明體" pitchFamily="18" charset="-120"/>
              </a:rPr>
              <a:t>To introduce the idea of autonomous systems (ASs) that divide the Internet into smaller administrative regions.</a:t>
            </a:r>
          </a:p>
          <a:p>
            <a:pPr marL="342900" indent="-342900" eaLnBrk="1" hangingPunct="1">
              <a:spcBef>
                <a:spcPct val="30000"/>
              </a:spcBef>
              <a:spcAft>
                <a:spcPct val="30000"/>
              </a:spcAft>
              <a:buClr>
                <a:schemeClr val="folHlink"/>
              </a:buClr>
              <a:buFont typeface="Wingdings" pitchFamily="2" charset="2"/>
              <a:buChar char="q"/>
            </a:pPr>
            <a:r>
              <a:rPr lang="en-US" altLang="zh-TW" sz="2400">
                <a:latin typeface="Times New Roman" pitchFamily="18" charset="0"/>
                <a:ea typeface="新細明體" pitchFamily="18" charset="-120"/>
              </a:rPr>
              <a:t>To discuss the idea of distance vector routing and the RIP that is used to implement the idea.</a:t>
            </a:r>
          </a:p>
          <a:p>
            <a:pPr marL="342900" indent="-342900" eaLnBrk="1" hangingPunct="1">
              <a:spcBef>
                <a:spcPct val="30000"/>
              </a:spcBef>
              <a:spcAft>
                <a:spcPct val="30000"/>
              </a:spcAft>
              <a:buClr>
                <a:schemeClr val="folHlink"/>
              </a:buClr>
              <a:buFont typeface="Wingdings" pitchFamily="2" charset="2"/>
              <a:buChar char="q"/>
            </a:pPr>
            <a:r>
              <a:rPr lang="en-US" altLang="zh-TW" sz="2400">
                <a:latin typeface="Times New Roman" pitchFamily="18" charset="0"/>
                <a:ea typeface="新細明體" pitchFamily="18" charset="-120"/>
              </a:rPr>
              <a:t>To discuss the idea of link state routing as the second intra-AS routing method and OSPF that is used to implement the idea.</a:t>
            </a:r>
          </a:p>
          <a:p>
            <a:pPr marL="342900" indent="-342900" eaLnBrk="1" hangingPunct="1">
              <a:spcBef>
                <a:spcPct val="30000"/>
              </a:spcBef>
              <a:spcAft>
                <a:spcPct val="30000"/>
              </a:spcAft>
              <a:buClr>
                <a:schemeClr val="folHlink"/>
              </a:buClr>
              <a:buFont typeface="Wingdings" pitchFamily="2" charset="2"/>
              <a:buChar char="q"/>
            </a:pPr>
            <a:r>
              <a:rPr lang="en-US" altLang="zh-TW" sz="2400">
                <a:latin typeface="Times New Roman" pitchFamily="18" charset="0"/>
                <a:ea typeface="新細明體" pitchFamily="18" charset="-120"/>
              </a:rPr>
              <a:t>To discuss the idea of path vector routing as the dominant inter-AS routing method and BGP that is used to implement the idea.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772099">
                                            <p:txEl>
                                              <p:pRg st="0" end="0"/>
                                            </p:txEl>
                                          </p:spTgt>
                                        </p:tgtEl>
                                        <p:attrNameLst>
                                          <p:attrName>style.visibility</p:attrName>
                                        </p:attrNameLst>
                                      </p:cBhvr>
                                      <p:to>
                                        <p:strVal val="visible"/>
                                      </p:to>
                                    </p:set>
                                    <p:anim calcmode="lin" valueType="num">
                                      <p:cBhvr>
                                        <p:cTn id="7" dur="500" fill="hold"/>
                                        <p:tgtEl>
                                          <p:spTgt spid="77209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7209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72099">
                                            <p:txEl>
                                              <p:pRg st="0" end="0"/>
                                            </p:txEl>
                                          </p:spTgt>
                                        </p:tgtEl>
                                      </p:cBhvr>
                                    </p:animEffect>
                                  </p:childTnLst>
                                  <p:subTnLst>
                                    <p:animClr clrSpc="rgb" dir="cw">
                                      <p:cBhvr override="childStyle">
                                        <p:cTn dur="1" fill="hold" display="0" masterRel="nextClick" afterEffect="1"/>
                                        <p:tgtEl>
                                          <p:spTgt spid="772099">
                                            <p:txEl>
                                              <p:pRg st="0" end="0"/>
                                            </p:txEl>
                                          </p:spTgt>
                                        </p:tgtEl>
                                        <p:attrNameLst>
                                          <p:attrName>ppt_c</p:attrName>
                                        </p:attrNameLst>
                                      </p:cBhvr>
                                      <p:to>
                                        <a:srgbClr val="B2B2B2"/>
                                      </p:to>
                                    </p:animClr>
                                  </p:sub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772099">
                                            <p:txEl>
                                              <p:pRg st="1" end="1"/>
                                            </p:txEl>
                                          </p:spTgt>
                                        </p:tgtEl>
                                        <p:attrNameLst>
                                          <p:attrName>style.visibility</p:attrName>
                                        </p:attrNameLst>
                                      </p:cBhvr>
                                      <p:to>
                                        <p:strVal val="visible"/>
                                      </p:to>
                                    </p:set>
                                    <p:anim calcmode="lin" valueType="num">
                                      <p:cBhvr>
                                        <p:cTn id="14" dur="500" fill="hold"/>
                                        <p:tgtEl>
                                          <p:spTgt spid="77209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77209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772099">
                                            <p:txEl>
                                              <p:pRg st="1" end="1"/>
                                            </p:txEl>
                                          </p:spTgt>
                                        </p:tgtEl>
                                      </p:cBhvr>
                                    </p:animEffect>
                                  </p:childTnLst>
                                  <p:subTnLst>
                                    <p:animClr clrSpc="rgb" dir="cw">
                                      <p:cBhvr override="childStyle">
                                        <p:cTn dur="1" fill="hold" display="0" masterRel="nextClick" afterEffect="1"/>
                                        <p:tgtEl>
                                          <p:spTgt spid="772099">
                                            <p:txEl>
                                              <p:pRg st="1" end="1"/>
                                            </p:txEl>
                                          </p:spTgt>
                                        </p:tgtEl>
                                        <p:attrNameLst>
                                          <p:attrName>ppt_c</p:attrName>
                                        </p:attrNameLst>
                                      </p:cBhvr>
                                      <p:to>
                                        <a:srgbClr val="B2B2B2"/>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772099">
                                            <p:txEl>
                                              <p:pRg st="2" end="2"/>
                                            </p:txEl>
                                          </p:spTgt>
                                        </p:tgtEl>
                                        <p:attrNameLst>
                                          <p:attrName>style.visibility</p:attrName>
                                        </p:attrNameLst>
                                      </p:cBhvr>
                                      <p:to>
                                        <p:strVal val="visible"/>
                                      </p:to>
                                    </p:set>
                                    <p:anim calcmode="lin" valueType="num">
                                      <p:cBhvr>
                                        <p:cTn id="21" dur="500" fill="hold"/>
                                        <p:tgtEl>
                                          <p:spTgt spid="77209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77209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772099">
                                            <p:txEl>
                                              <p:pRg st="2" end="2"/>
                                            </p:txEl>
                                          </p:spTgt>
                                        </p:tgtEl>
                                      </p:cBhvr>
                                    </p:animEffect>
                                  </p:childTnLst>
                                  <p:subTnLst>
                                    <p:animClr clrSpc="rgb" dir="cw">
                                      <p:cBhvr override="childStyle">
                                        <p:cTn dur="1" fill="hold" display="0" masterRel="nextClick" afterEffect="1"/>
                                        <p:tgtEl>
                                          <p:spTgt spid="772099">
                                            <p:txEl>
                                              <p:pRg st="2" end="2"/>
                                            </p:txEl>
                                          </p:spTgt>
                                        </p:tgtEl>
                                        <p:attrNameLst>
                                          <p:attrName>ppt_c</p:attrName>
                                        </p:attrNameLst>
                                      </p:cBhvr>
                                      <p:to>
                                        <a:srgbClr val="B2B2B2"/>
                                      </p:to>
                                    </p:animClr>
                                  </p:sub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772099">
                                            <p:txEl>
                                              <p:pRg st="3" end="3"/>
                                            </p:txEl>
                                          </p:spTgt>
                                        </p:tgtEl>
                                        <p:attrNameLst>
                                          <p:attrName>style.visibility</p:attrName>
                                        </p:attrNameLst>
                                      </p:cBhvr>
                                      <p:to>
                                        <p:strVal val="visible"/>
                                      </p:to>
                                    </p:set>
                                    <p:anim calcmode="lin" valueType="num">
                                      <p:cBhvr>
                                        <p:cTn id="28" dur="500" fill="hold"/>
                                        <p:tgtEl>
                                          <p:spTgt spid="772099">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772099">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772099">
                                            <p:txEl>
                                              <p:pRg st="3" end="3"/>
                                            </p:txEl>
                                          </p:spTgt>
                                        </p:tgtEl>
                                      </p:cBhvr>
                                    </p:animEffect>
                                  </p:childTnLst>
                                  <p:subTnLst>
                                    <p:animClr clrSpc="rgb" dir="cw">
                                      <p:cBhvr override="childStyle">
                                        <p:cTn dur="1" fill="hold" display="0" masterRel="nextClick" afterEffect="1"/>
                                        <p:tgtEl>
                                          <p:spTgt spid="772099">
                                            <p:txEl>
                                              <p:pRg st="3" end="3"/>
                                            </p:txEl>
                                          </p:spTgt>
                                        </p:tgtEl>
                                        <p:attrNameLst>
                                          <p:attrName>ppt_c</p:attrName>
                                        </p:attrNameLst>
                                      </p:cBhvr>
                                      <p:to>
                                        <a:srgbClr val="B2B2B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2"/>
          <p:cNvSpPr txBox="1">
            <a:spLocks noChangeArrowheads="1"/>
          </p:cNvSpPr>
          <p:nvPr/>
        </p:nvSpPr>
        <p:spPr bwMode="auto">
          <a:xfrm>
            <a:off x="822325" y="33338"/>
            <a:ext cx="184150" cy="366712"/>
          </a:xfrm>
          <a:prstGeom prst="rect">
            <a:avLst/>
          </a:prstGeom>
          <a:noFill/>
          <a:ln w="9525">
            <a:noFill/>
            <a:miter lim="800000"/>
            <a:headEnd/>
            <a:tailEnd/>
          </a:ln>
          <a:effectLst/>
        </p:spPr>
        <p:txBody>
          <a:bodyPr wrap="none">
            <a:spAutoFit/>
          </a:bodyPr>
          <a:lstStyle/>
          <a:p>
            <a:endParaRPr lang="zh-TW" altLang="zh-TW">
              <a:latin typeface="Symbol" pitchFamily="18" charset="2"/>
              <a:ea typeface="新細明體" pitchFamily="18" charset="-120"/>
            </a:endParaRPr>
          </a:p>
        </p:txBody>
      </p:sp>
      <p:sp>
        <p:nvSpPr>
          <p:cNvPr id="774147" name="Text Box 3"/>
          <p:cNvSpPr txBox="1">
            <a:spLocks noChangeArrowheads="1"/>
          </p:cNvSpPr>
          <p:nvPr/>
        </p:nvSpPr>
        <p:spPr bwMode="auto">
          <a:xfrm>
            <a:off x="152400" y="119063"/>
            <a:ext cx="2603500" cy="1311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4000">
                <a:solidFill>
                  <a:schemeClr val="folHlink"/>
                </a:solidFill>
                <a:effectLst>
                  <a:outerShdw blurRad="38100" dist="38100" dir="2700000" algn="tl">
                    <a:srgbClr val="C0C0C0"/>
                  </a:outerShdw>
                </a:effectLst>
                <a:latin typeface="Zurich Ex BT" pitchFamily="34" charset="0"/>
                <a:ea typeface="新細明體" panose="02020500000000000000" pitchFamily="18" charset="-120"/>
              </a:rPr>
              <a:t>Chapter </a:t>
            </a:r>
            <a:br>
              <a:rPr lang="en-US" altLang="zh-TW" sz="4000">
                <a:solidFill>
                  <a:schemeClr val="folHlink"/>
                </a:solidFill>
                <a:effectLst>
                  <a:outerShdw blurRad="38100" dist="38100" dir="2700000" algn="tl">
                    <a:srgbClr val="C0C0C0"/>
                  </a:outerShdw>
                </a:effectLst>
                <a:latin typeface="Zurich Ex BT" pitchFamily="34" charset="0"/>
                <a:ea typeface="新細明體" panose="02020500000000000000" pitchFamily="18" charset="-120"/>
              </a:rPr>
            </a:br>
            <a:r>
              <a:rPr lang="en-US" altLang="zh-TW" sz="4000">
                <a:solidFill>
                  <a:schemeClr val="folHlink"/>
                </a:solidFill>
                <a:effectLst>
                  <a:outerShdw blurRad="38100" dist="38100" dir="2700000" algn="tl">
                    <a:srgbClr val="C0C0C0"/>
                  </a:outerShdw>
                </a:effectLst>
                <a:latin typeface="Zurich Ex BT" pitchFamily="34" charset="0"/>
                <a:ea typeface="新細明體" panose="02020500000000000000" pitchFamily="18" charset="-120"/>
              </a:rPr>
              <a:t>Outline</a:t>
            </a:r>
          </a:p>
        </p:txBody>
      </p:sp>
      <p:sp>
        <p:nvSpPr>
          <p:cNvPr id="10246" name="Line 4"/>
          <p:cNvSpPr>
            <a:spLocks noChangeShapeType="1"/>
          </p:cNvSpPr>
          <p:nvPr/>
        </p:nvSpPr>
        <p:spPr bwMode="auto">
          <a:xfrm>
            <a:off x="2590800" y="228600"/>
            <a:ext cx="0" cy="6172200"/>
          </a:xfrm>
          <a:prstGeom prst="line">
            <a:avLst/>
          </a:prstGeom>
          <a:noFill/>
          <a:ln w="38100">
            <a:solidFill>
              <a:schemeClr val="tx1"/>
            </a:solidFill>
            <a:round/>
            <a:headEnd/>
            <a:tailEnd/>
          </a:ln>
          <a:effectLst/>
        </p:spPr>
        <p:txBody>
          <a:bodyPr/>
          <a:lstStyle/>
          <a:p>
            <a:endParaRPr lang="en-IN"/>
          </a:p>
        </p:txBody>
      </p:sp>
      <p:sp>
        <p:nvSpPr>
          <p:cNvPr id="774149" name="Text Box 5"/>
          <p:cNvSpPr txBox="1">
            <a:spLocks noChangeArrowheads="1"/>
          </p:cNvSpPr>
          <p:nvPr/>
        </p:nvSpPr>
        <p:spPr bwMode="auto">
          <a:xfrm>
            <a:off x="2667000" y="152400"/>
            <a:ext cx="36703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effectLst>
                  <a:outerShdw blurRad="38100" dist="38100" dir="2700000" algn="tl">
                    <a:srgbClr val="C0C0C0"/>
                  </a:outerShdw>
                </a:effectLst>
                <a:latin typeface="Adobe Heiti Std R" pitchFamily="34" charset="-128"/>
                <a:ea typeface="新細明體" panose="02020500000000000000" pitchFamily="18" charset="-120"/>
              </a:rPr>
              <a:t>11.1  Introduction</a:t>
            </a:r>
          </a:p>
        </p:txBody>
      </p:sp>
      <p:sp>
        <p:nvSpPr>
          <p:cNvPr id="774150" name="Text Box 6"/>
          <p:cNvSpPr txBox="1">
            <a:spLocks noChangeArrowheads="1"/>
          </p:cNvSpPr>
          <p:nvPr/>
        </p:nvSpPr>
        <p:spPr bwMode="auto">
          <a:xfrm>
            <a:off x="2667000" y="898525"/>
            <a:ext cx="594995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effectLst>
                  <a:outerShdw blurRad="38100" dist="38100" dir="2700000" algn="tl">
                    <a:srgbClr val="C0C0C0"/>
                  </a:outerShdw>
                </a:effectLst>
                <a:latin typeface="Adobe Heiti Std R" pitchFamily="34" charset="-128"/>
                <a:ea typeface="新細明體" panose="02020500000000000000" pitchFamily="18" charset="-120"/>
              </a:rPr>
              <a:t>11.2  Intra- and Inter-Domain </a:t>
            </a:r>
            <a:br>
              <a:rPr lang="en-US" altLang="zh-TW" sz="3200" i="1">
                <a:effectLst>
                  <a:outerShdw blurRad="38100" dist="38100" dir="2700000" algn="tl">
                    <a:srgbClr val="C0C0C0"/>
                  </a:outerShdw>
                </a:effectLst>
                <a:latin typeface="Adobe Heiti Std R" pitchFamily="34" charset="-128"/>
                <a:ea typeface="新細明體" panose="02020500000000000000" pitchFamily="18" charset="-120"/>
              </a:rPr>
            </a:br>
            <a:r>
              <a:rPr lang="en-US" altLang="zh-TW" sz="3200" i="1">
                <a:effectLst>
                  <a:outerShdw blurRad="38100" dist="38100" dir="2700000" algn="tl">
                    <a:srgbClr val="C0C0C0"/>
                  </a:outerShdw>
                </a:effectLst>
                <a:latin typeface="Adobe Heiti Std R" pitchFamily="34" charset="-128"/>
                <a:ea typeface="新細明體" panose="02020500000000000000" pitchFamily="18" charset="-120"/>
              </a:rPr>
              <a:t>          Routing</a:t>
            </a:r>
          </a:p>
        </p:txBody>
      </p:sp>
      <p:sp>
        <p:nvSpPr>
          <p:cNvPr id="774151" name="Text Box 7"/>
          <p:cNvSpPr txBox="1">
            <a:spLocks noChangeArrowheads="1"/>
          </p:cNvSpPr>
          <p:nvPr/>
        </p:nvSpPr>
        <p:spPr bwMode="auto">
          <a:xfrm>
            <a:off x="2819400" y="3352800"/>
            <a:ext cx="18415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US" altLang="zh-TW" sz="3200" i="1">
              <a:effectLst>
                <a:outerShdw blurRad="38100" dist="38100" dir="2700000" algn="tl">
                  <a:srgbClr val="C0C0C0"/>
                </a:outerShdw>
              </a:effectLst>
              <a:latin typeface="Adobe Heiti Std R" pitchFamily="34" charset="-128"/>
              <a:ea typeface="新細明體" pitchFamily="18" charset="-120"/>
            </a:endParaRPr>
          </a:p>
          <a:p>
            <a:endParaRPr lang="en-US" altLang="zh-TW" sz="3200" i="1">
              <a:effectLst>
                <a:outerShdw blurRad="38100" dist="38100" dir="2700000" algn="tl">
                  <a:srgbClr val="C0C0C0"/>
                </a:outerShdw>
              </a:effectLst>
              <a:latin typeface="Adobe Heiti Std R" pitchFamily="34" charset="-128"/>
              <a:ea typeface="新細明體" pitchFamily="18" charset="-120"/>
            </a:endParaRPr>
          </a:p>
        </p:txBody>
      </p:sp>
      <p:sp>
        <p:nvSpPr>
          <p:cNvPr id="774152" name="Text Box 8"/>
          <p:cNvSpPr txBox="1">
            <a:spLocks noChangeArrowheads="1"/>
          </p:cNvSpPr>
          <p:nvPr/>
        </p:nvSpPr>
        <p:spPr bwMode="auto">
          <a:xfrm>
            <a:off x="2667000" y="2132013"/>
            <a:ext cx="5922963"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effectLst>
                  <a:outerShdw blurRad="38100" dist="38100" dir="2700000" algn="tl">
                    <a:srgbClr val="C0C0C0"/>
                  </a:outerShdw>
                </a:effectLst>
                <a:latin typeface="Adobe Heiti Std R" pitchFamily="34" charset="-128"/>
                <a:ea typeface="新細明體" panose="02020500000000000000" pitchFamily="18" charset="-120"/>
              </a:rPr>
              <a:t>11.3  Distance Vector Routing</a:t>
            </a:r>
          </a:p>
        </p:txBody>
      </p:sp>
      <p:sp>
        <p:nvSpPr>
          <p:cNvPr id="774153" name="Text Box 9"/>
          <p:cNvSpPr txBox="1">
            <a:spLocks noChangeArrowheads="1"/>
          </p:cNvSpPr>
          <p:nvPr/>
        </p:nvSpPr>
        <p:spPr bwMode="auto">
          <a:xfrm>
            <a:off x="2667000" y="2879725"/>
            <a:ext cx="18415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effectLst>
                  <a:outerShdw blurRad="38100" dist="38100" dir="2700000" algn="tl">
                    <a:srgbClr val="C0C0C0"/>
                  </a:outerShdw>
                </a:effectLst>
                <a:latin typeface="Adobe Heiti Std R" pitchFamily="34" charset="-128"/>
                <a:ea typeface="新細明體" panose="02020500000000000000" pitchFamily="18" charset="-120"/>
              </a:rPr>
              <a:t>11.4  RIP</a:t>
            </a:r>
          </a:p>
        </p:txBody>
      </p:sp>
      <p:sp>
        <p:nvSpPr>
          <p:cNvPr id="774154" name="Text Box 10"/>
          <p:cNvSpPr txBox="1">
            <a:spLocks noChangeArrowheads="1"/>
          </p:cNvSpPr>
          <p:nvPr/>
        </p:nvSpPr>
        <p:spPr bwMode="auto">
          <a:xfrm>
            <a:off x="2667000" y="3625850"/>
            <a:ext cx="47958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effectLst>
                  <a:outerShdw blurRad="38100" dist="38100" dir="2700000" algn="tl">
                    <a:srgbClr val="C0C0C0"/>
                  </a:outerShdw>
                </a:effectLst>
                <a:latin typeface="Adobe Heiti Std R" pitchFamily="34" charset="-128"/>
                <a:ea typeface="新細明體" panose="02020500000000000000" pitchFamily="18" charset="-120"/>
              </a:rPr>
              <a:t>11.5  Link State Routing</a:t>
            </a:r>
          </a:p>
        </p:txBody>
      </p:sp>
      <p:sp>
        <p:nvSpPr>
          <p:cNvPr id="774155" name="Text Box 11"/>
          <p:cNvSpPr txBox="1">
            <a:spLocks noChangeArrowheads="1"/>
          </p:cNvSpPr>
          <p:nvPr/>
        </p:nvSpPr>
        <p:spPr bwMode="auto">
          <a:xfrm>
            <a:off x="2667000" y="4373563"/>
            <a:ext cx="2228850"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effectLst>
                  <a:outerShdw blurRad="38100" dist="38100" dir="2700000" algn="tl">
                    <a:srgbClr val="C0C0C0"/>
                  </a:outerShdw>
                </a:effectLst>
                <a:latin typeface="Adobe Heiti Std R" pitchFamily="34" charset="-128"/>
                <a:ea typeface="新細明體" panose="02020500000000000000" pitchFamily="18" charset="-120"/>
              </a:rPr>
              <a:t>11.6  OSPF</a:t>
            </a:r>
          </a:p>
        </p:txBody>
      </p:sp>
      <p:sp>
        <p:nvSpPr>
          <p:cNvPr id="774156" name="Text Box 12"/>
          <p:cNvSpPr txBox="1">
            <a:spLocks noChangeArrowheads="1"/>
          </p:cNvSpPr>
          <p:nvPr/>
        </p:nvSpPr>
        <p:spPr bwMode="auto">
          <a:xfrm>
            <a:off x="2667000" y="5119688"/>
            <a:ext cx="5130800"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effectLst>
                  <a:outerShdw blurRad="38100" dist="38100" dir="2700000" algn="tl">
                    <a:srgbClr val="C0C0C0"/>
                  </a:outerShdw>
                </a:effectLst>
                <a:latin typeface="Adobe Heiti Std R" pitchFamily="34" charset="-128"/>
                <a:ea typeface="新細明體" panose="02020500000000000000" pitchFamily="18" charset="-120"/>
              </a:rPr>
              <a:t>11.7  Path Vector Routing</a:t>
            </a:r>
          </a:p>
        </p:txBody>
      </p:sp>
      <p:sp>
        <p:nvSpPr>
          <p:cNvPr id="774157" name="Text Box 13"/>
          <p:cNvSpPr txBox="1">
            <a:spLocks noChangeArrowheads="1"/>
          </p:cNvSpPr>
          <p:nvPr/>
        </p:nvSpPr>
        <p:spPr bwMode="auto">
          <a:xfrm>
            <a:off x="2667000" y="5867400"/>
            <a:ext cx="201295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effectLst>
                  <a:outerShdw blurRad="38100" dist="38100" dir="2700000" algn="tl">
                    <a:srgbClr val="C0C0C0"/>
                  </a:outerShdw>
                </a:effectLst>
                <a:latin typeface="Adobe Heiti Std R" pitchFamily="34" charset="-128"/>
                <a:ea typeface="新細明體" panose="02020500000000000000" pitchFamily="18" charset="-120"/>
              </a:rPr>
              <a:t>11.8  BGP</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3" name="Text Box 3"/>
          <p:cNvSpPr txBox="1">
            <a:spLocks noChangeArrowheads="1"/>
          </p:cNvSpPr>
          <p:nvPr/>
        </p:nvSpPr>
        <p:spPr bwMode="auto">
          <a:xfrm>
            <a:off x="228600" y="355600"/>
            <a:ext cx="4918075" cy="650875"/>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a:solidFill>
                  <a:schemeClr val="bg1"/>
                </a:solidFill>
                <a:latin typeface="Times" pitchFamily="18" charset="0"/>
                <a:ea typeface="新細明體" pitchFamily="18" charset="-120"/>
              </a:rPr>
              <a:t>11-1  INTRODUCTION</a:t>
            </a:r>
          </a:p>
        </p:txBody>
      </p:sp>
      <p:sp>
        <p:nvSpPr>
          <p:cNvPr id="12294"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2295" name="Rectangle 5"/>
          <p:cNvSpPr>
            <a:spLocks noChangeArrowheads="1"/>
          </p:cNvSpPr>
          <p:nvPr/>
        </p:nvSpPr>
        <p:spPr bwMode="auto">
          <a:xfrm>
            <a:off x="381000" y="1524000"/>
            <a:ext cx="8534400" cy="2654300"/>
          </a:xfrm>
          <a:prstGeom prst="rect">
            <a:avLst/>
          </a:prstGeom>
          <a:noFill/>
          <a:ln w="9525">
            <a:noFill/>
            <a:miter lim="800000"/>
            <a:headEnd/>
            <a:tailEnd/>
          </a:ln>
          <a:effectLst/>
        </p:spPr>
        <p:txBody>
          <a:bodyPr>
            <a:spAutoFit/>
          </a:bodyPr>
          <a:lstStyle/>
          <a:p>
            <a:pPr algn="just"/>
            <a:r>
              <a:rPr lang="en-US" altLang="zh-TW" sz="2800">
                <a:latin typeface="Arial Unicode MS" pitchFamily="34" charset="-128"/>
                <a:ea typeface="新細明體" pitchFamily="18" charset="-120"/>
              </a:rPr>
              <a:t>An internet is a combination of networks connected by routers. When a datagram goes from a source to a destination, it will probably pass through many routers until it reaches the router attached to the destination network.</a:t>
            </a:r>
          </a:p>
          <a:p>
            <a:pPr algn="just"/>
            <a:r>
              <a:rPr lang="en-US" altLang="zh-TW" sz="2800">
                <a:latin typeface="Arial Unicode MS" pitchFamily="34" charset="-128"/>
                <a:ea typeface="新細明體" pitchFamily="18" charset="-120"/>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778242"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4341"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778244" name="Rectangle 4"/>
          <p:cNvSpPr>
            <a:spLocks noChangeArrowheads="1"/>
          </p:cNvSpPr>
          <p:nvPr/>
        </p:nvSpPr>
        <p:spPr bwMode="auto">
          <a:xfrm>
            <a:off x="304800" y="989013"/>
            <a:ext cx="8382000" cy="1544637"/>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Cost or Metric</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Static versus Dynamic Routing Table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Routing Protocol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78244"/>
                                        </p:tgtEl>
                                        <p:attrNameLst>
                                          <p:attrName>style.visibility</p:attrName>
                                        </p:attrNameLst>
                                      </p:cBhvr>
                                      <p:to>
                                        <p:strVal val="visible"/>
                                      </p:to>
                                    </p:set>
                                    <p:animEffect transition="in" filter="wipe(up)">
                                      <p:cBhvr>
                                        <p:cTn id="7" dur="5000"/>
                                        <p:tgtEl>
                                          <p:spTgt spid="778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44"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9" name="Text Box 3"/>
          <p:cNvSpPr txBox="1">
            <a:spLocks noChangeArrowheads="1"/>
          </p:cNvSpPr>
          <p:nvPr/>
        </p:nvSpPr>
        <p:spPr bwMode="auto">
          <a:xfrm>
            <a:off x="228600" y="152400"/>
            <a:ext cx="7775575" cy="1200150"/>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a:solidFill>
                  <a:schemeClr val="bg1"/>
                </a:solidFill>
                <a:latin typeface="Times" pitchFamily="18" charset="0"/>
                <a:ea typeface="新細明體" pitchFamily="18" charset="-120"/>
              </a:rPr>
              <a:t>11-2  INTER- AND INTRA-DOMAIN </a:t>
            </a:r>
            <a:br>
              <a:rPr lang="en-US" altLang="zh-TW" sz="3600">
                <a:solidFill>
                  <a:schemeClr val="bg1"/>
                </a:solidFill>
                <a:latin typeface="Times" pitchFamily="18" charset="0"/>
                <a:ea typeface="新細明體" pitchFamily="18" charset="-120"/>
              </a:rPr>
            </a:br>
            <a:r>
              <a:rPr lang="en-US" altLang="zh-TW" sz="3600">
                <a:solidFill>
                  <a:schemeClr val="bg1"/>
                </a:solidFill>
                <a:latin typeface="Times" pitchFamily="18" charset="0"/>
                <a:ea typeface="新細明體" pitchFamily="18" charset="-120"/>
              </a:rPr>
              <a:t>         ROUTING</a:t>
            </a:r>
          </a:p>
        </p:txBody>
      </p:sp>
      <p:sp>
        <p:nvSpPr>
          <p:cNvPr id="16390"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6391" name="Rectangle 5"/>
          <p:cNvSpPr>
            <a:spLocks noChangeArrowheads="1"/>
          </p:cNvSpPr>
          <p:nvPr/>
        </p:nvSpPr>
        <p:spPr bwMode="auto">
          <a:xfrm>
            <a:off x="381000" y="1524000"/>
            <a:ext cx="8534400" cy="4362450"/>
          </a:xfrm>
          <a:prstGeom prst="rect">
            <a:avLst/>
          </a:prstGeom>
          <a:noFill/>
          <a:ln w="9525">
            <a:noFill/>
            <a:miter lim="800000"/>
            <a:headEnd/>
            <a:tailEnd/>
          </a:ln>
          <a:effectLst/>
        </p:spPr>
        <p:txBody>
          <a:bodyPr>
            <a:spAutoFit/>
          </a:bodyPr>
          <a:lstStyle/>
          <a:p>
            <a:pPr algn="just"/>
            <a:r>
              <a:rPr lang="en-US" altLang="zh-TW" sz="2800">
                <a:latin typeface="Arial Unicode MS" pitchFamily="34" charset="-128"/>
                <a:ea typeface="新細明體" pitchFamily="18" charset="-120"/>
              </a:rPr>
              <a:t>Today, an internet can be so large that one routing protocol cannot handle the task of updating the routing tables of all routers. For this reason, an internet is divided into autonomous systems. An</a:t>
            </a:r>
          </a:p>
          <a:p>
            <a:pPr algn="just"/>
            <a:r>
              <a:rPr lang="en-US" altLang="zh-TW" sz="2800">
                <a:latin typeface="Arial Unicode MS" pitchFamily="34" charset="-128"/>
                <a:ea typeface="新細明體" pitchFamily="18" charset="-120"/>
              </a:rPr>
              <a:t>autonomous system (AS) is a group of networks and routers under the authority of a single administration. Routing inside an autonomous system is called intra-domain routing. Routing between autonomous systems is called inter-domain routing</a:t>
            </a:r>
          </a:p>
          <a:p>
            <a:pPr algn="just"/>
            <a:r>
              <a:rPr lang="en-US" altLang="zh-TW" sz="2800">
                <a:latin typeface="Arial Unicode MS" pitchFamily="34" charset="-128"/>
                <a:ea typeface="新細明體" pitchFamily="18" charset="-120"/>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Autonomous </a:t>
            </a:r>
            <a:r>
              <a:rPr lang="en-US" altLang="en-US" i="1" dirty="0">
                <a:latin typeface="Times New Roman" pitchFamily="18" charset="0"/>
              </a:rPr>
              <a:t>systems</a:t>
            </a:r>
          </a:p>
        </p:txBody>
      </p:sp>
      <p:pic>
        <p:nvPicPr>
          <p:cNvPr id="792586" name="Picture 10"/>
          <p:cNvPicPr>
            <a:picLocks noChangeAspect="1" noChangeArrowheads="1"/>
          </p:cNvPicPr>
          <p:nvPr/>
        </p:nvPicPr>
        <p:blipFill>
          <a:blip r:embed="rId3"/>
          <a:srcRect/>
          <a:stretch>
            <a:fillRect/>
          </a:stretch>
        </p:blipFill>
        <p:spPr bwMode="auto">
          <a:xfrm>
            <a:off x="381000" y="1295400"/>
            <a:ext cx="2432050" cy="2794000"/>
          </a:xfrm>
          <a:prstGeom prst="rect">
            <a:avLst/>
          </a:prstGeom>
          <a:noFill/>
          <a:ln w="9525">
            <a:noFill/>
            <a:miter lim="800000"/>
            <a:headEnd/>
            <a:tailEnd/>
          </a:ln>
          <a:effectLst/>
        </p:spPr>
      </p:pic>
      <p:pic>
        <p:nvPicPr>
          <p:cNvPr id="792587" name="Picture 11"/>
          <p:cNvPicPr>
            <a:picLocks noChangeAspect="1" noChangeArrowheads="1"/>
          </p:cNvPicPr>
          <p:nvPr/>
        </p:nvPicPr>
        <p:blipFill>
          <a:blip r:embed="rId4"/>
          <a:srcRect/>
          <a:stretch>
            <a:fillRect/>
          </a:stretch>
        </p:blipFill>
        <p:spPr bwMode="auto">
          <a:xfrm>
            <a:off x="2878138" y="2532063"/>
            <a:ext cx="2989262" cy="1582737"/>
          </a:xfrm>
          <a:prstGeom prst="rect">
            <a:avLst/>
          </a:prstGeom>
          <a:noFill/>
          <a:ln w="9525">
            <a:noFill/>
            <a:miter lim="800000"/>
            <a:headEnd/>
            <a:tailEnd/>
          </a:ln>
          <a:effectLst/>
        </p:spPr>
      </p:pic>
      <p:pic>
        <p:nvPicPr>
          <p:cNvPr id="792588" name="Picture 12"/>
          <p:cNvPicPr>
            <a:picLocks noChangeAspect="1" noChangeArrowheads="1"/>
          </p:cNvPicPr>
          <p:nvPr/>
        </p:nvPicPr>
        <p:blipFill>
          <a:blip r:embed="rId5"/>
          <a:srcRect/>
          <a:stretch>
            <a:fillRect/>
          </a:stretch>
        </p:blipFill>
        <p:spPr bwMode="auto">
          <a:xfrm>
            <a:off x="309563" y="4244975"/>
            <a:ext cx="5557837" cy="2079625"/>
          </a:xfrm>
          <a:prstGeom prst="rect">
            <a:avLst/>
          </a:prstGeom>
          <a:noFill/>
          <a:ln w="9525">
            <a:noFill/>
            <a:miter lim="800000"/>
            <a:headEnd/>
            <a:tailEnd/>
          </a:ln>
          <a:effectLst/>
        </p:spPr>
      </p:pic>
      <p:pic>
        <p:nvPicPr>
          <p:cNvPr id="792589" name="Picture 13"/>
          <p:cNvPicPr>
            <a:picLocks noChangeAspect="1" noChangeArrowheads="1"/>
          </p:cNvPicPr>
          <p:nvPr/>
        </p:nvPicPr>
        <p:blipFill>
          <a:blip r:embed="rId6"/>
          <a:srcRect/>
          <a:stretch>
            <a:fillRect/>
          </a:stretch>
        </p:blipFill>
        <p:spPr bwMode="auto">
          <a:xfrm>
            <a:off x="6038850" y="3408363"/>
            <a:ext cx="2495550" cy="1468437"/>
          </a:xfrm>
          <a:prstGeom prst="rect">
            <a:avLst/>
          </a:prstGeom>
          <a:noFill/>
          <a:ln w="9525">
            <a:noFill/>
            <a:miter lim="800000"/>
            <a:headEnd/>
            <a:tailEnd/>
          </a:ln>
          <a:effectLst/>
        </p:spPr>
      </p:pic>
      <p:pic>
        <p:nvPicPr>
          <p:cNvPr id="792590" name="Picture 14"/>
          <p:cNvPicPr>
            <a:picLocks noChangeAspect="1" noChangeArrowheads="1"/>
          </p:cNvPicPr>
          <p:nvPr/>
        </p:nvPicPr>
        <p:blipFill>
          <a:blip r:embed="rId7"/>
          <a:srcRect/>
          <a:stretch>
            <a:fillRect/>
          </a:stretch>
        </p:blipFill>
        <p:spPr bwMode="auto">
          <a:xfrm>
            <a:off x="2397125" y="2743200"/>
            <a:ext cx="803275" cy="18288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25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9258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9258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nodeType="clickEffect">
                                  <p:stCondLst>
                                    <p:cond delay="0"/>
                                  </p:stCondLst>
                                  <p:iterate type="lt">
                                    <p:tmPct val="5000"/>
                                  </p:iterate>
                                  <p:childTnLst>
                                    <p:set>
                                      <p:cBhvr>
                                        <p:cTn id="18" dur="1" fill="hold">
                                          <p:stCondLst>
                                            <p:cond delay="0"/>
                                          </p:stCondLst>
                                        </p:cTn>
                                        <p:tgtEl>
                                          <p:spTgt spid="792590"/>
                                        </p:tgtEl>
                                        <p:attrNameLst>
                                          <p:attrName>style.visibility</p:attrName>
                                        </p:attrNameLst>
                                      </p:cBhvr>
                                      <p:to>
                                        <p:strVal val="visible"/>
                                      </p:to>
                                    </p:set>
                                    <p:anim calcmode="lin" valueType="num">
                                      <p:cBhvr>
                                        <p:cTn id="19" dur="1000" fill="hold"/>
                                        <p:tgtEl>
                                          <p:spTgt spid="792590"/>
                                        </p:tgtEl>
                                        <p:attrNameLst>
                                          <p:attrName>ppt_w</p:attrName>
                                        </p:attrNameLst>
                                      </p:cBhvr>
                                      <p:tavLst>
                                        <p:tav tm="0">
                                          <p:val>
                                            <p:fltVal val="0"/>
                                          </p:val>
                                        </p:tav>
                                        <p:tav tm="100000">
                                          <p:val>
                                            <p:strVal val="#ppt_w"/>
                                          </p:val>
                                        </p:tav>
                                      </p:tavLst>
                                    </p:anim>
                                    <p:anim calcmode="lin" valueType="num">
                                      <p:cBhvr>
                                        <p:cTn id="20" dur="1000" fill="hold"/>
                                        <p:tgtEl>
                                          <p:spTgt spid="792590"/>
                                        </p:tgtEl>
                                        <p:attrNameLst>
                                          <p:attrName>ppt_h</p:attrName>
                                        </p:attrNameLst>
                                      </p:cBhvr>
                                      <p:tavLst>
                                        <p:tav tm="0">
                                          <p:val>
                                            <p:fltVal val="0"/>
                                          </p:val>
                                        </p:tav>
                                        <p:tav tm="100000">
                                          <p:val>
                                            <p:strVal val="#ppt_h"/>
                                          </p:val>
                                        </p:tav>
                                      </p:tavLst>
                                    </p:anim>
                                    <p:anim calcmode="lin" valueType="num">
                                      <p:cBhvr>
                                        <p:cTn id="21" dur="1000" fill="hold"/>
                                        <p:tgtEl>
                                          <p:spTgt spid="792590"/>
                                        </p:tgtEl>
                                        <p:attrNameLst>
                                          <p:attrName>style.rotation</p:attrName>
                                        </p:attrNameLst>
                                      </p:cBhvr>
                                      <p:tavLst>
                                        <p:tav tm="0">
                                          <p:val>
                                            <p:fltVal val="90"/>
                                          </p:val>
                                        </p:tav>
                                        <p:tav tm="100000">
                                          <p:val>
                                            <p:fltVal val="0"/>
                                          </p:val>
                                        </p:tav>
                                      </p:tavLst>
                                    </p:anim>
                                    <p:animEffect transition="in" filter="fade">
                                      <p:cBhvr>
                                        <p:cTn id="22" dur="1000"/>
                                        <p:tgtEl>
                                          <p:spTgt spid="79259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925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Popular </a:t>
            </a:r>
            <a:r>
              <a:rPr lang="en-US" altLang="en-US" i="1" dirty="0">
                <a:latin typeface="Times New Roman" pitchFamily="18" charset="0"/>
              </a:rPr>
              <a:t>routing protocols</a:t>
            </a:r>
          </a:p>
        </p:txBody>
      </p:sp>
      <p:pic>
        <p:nvPicPr>
          <p:cNvPr id="20492" name="Picture 10"/>
          <p:cNvPicPr>
            <a:picLocks noChangeAspect="1" noChangeArrowheads="1"/>
          </p:cNvPicPr>
          <p:nvPr/>
        </p:nvPicPr>
        <p:blipFill>
          <a:blip r:embed="rId3"/>
          <a:srcRect/>
          <a:stretch>
            <a:fillRect/>
          </a:stretch>
        </p:blipFill>
        <p:spPr bwMode="auto">
          <a:xfrm>
            <a:off x="685800" y="1600200"/>
            <a:ext cx="6654800" cy="23637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3" name="Text Box 3"/>
          <p:cNvSpPr txBox="1">
            <a:spLocks noChangeArrowheads="1"/>
          </p:cNvSpPr>
          <p:nvPr/>
        </p:nvSpPr>
        <p:spPr bwMode="auto">
          <a:xfrm>
            <a:off x="228600" y="263525"/>
            <a:ext cx="7991475" cy="650875"/>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a:solidFill>
                  <a:schemeClr val="bg1"/>
                </a:solidFill>
                <a:latin typeface="Times" pitchFamily="18" charset="0"/>
                <a:ea typeface="新細明體" pitchFamily="18" charset="-120"/>
              </a:rPr>
              <a:t>11-3  DISTANCE VECTOR ROUTING</a:t>
            </a:r>
          </a:p>
        </p:txBody>
      </p:sp>
      <p:sp>
        <p:nvSpPr>
          <p:cNvPr id="22534"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22535" name="Rectangle 5"/>
          <p:cNvSpPr>
            <a:spLocks noChangeArrowheads="1"/>
          </p:cNvSpPr>
          <p:nvPr/>
        </p:nvSpPr>
        <p:spPr bwMode="auto">
          <a:xfrm>
            <a:off x="381000" y="1524000"/>
            <a:ext cx="8534400" cy="4362450"/>
          </a:xfrm>
          <a:prstGeom prst="rect">
            <a:avLst/>
          </a:prstGeom>
          <a:noFill/>
          <a:ln w="9525">
            <a:noFill/>
            <a:miter lim="800000"/>
            <a:headEnd/>
            <a:tailEnd/>
          </a:ln>
          <a:effectLst/>
        </p:spPr>
        <p:txBody>
          <a:bodyPr>
            <a:spAutoFit/>
          </a:bodyPr>
          <a:lstStyle/>
          <a:p>
            <a:pPr algn="just"/>
            <a:r>
              <a:rPr lang="en-US" altLang="zh-TW" sz="2800">
                <a:latin typeface="Arial Unicode MS" pitchFamily="34" charset="-128"/>
                <a:ea typeface="新細明體" pitchFamily="18" charset="-120"/>
              </a:rPr>
              <a:t>Today, an internet can be so large that one routing protocol cannot handle the task of updating the routing tables of all routers. For this reason, an internet is divided into autonomous systems. An</a:t>
            </a:r>
          </a:p>
          <a:p>
            <a:pPr algn="just"/>
            <a:r>
              <a:rPr lang="en-US" altLang="zh-TW" sz="2800">
                <a:latin typeface="Arial Unicode MS" pitchFamily="34" charset="-128"/>
                <a:ea typeface="新細明體" pitchFamily="18" charset="-120"/>
              </a:rPr>
              <a:t>autonomous system (AS) is a group of networks and routers under the authority of a single administration. Routing inside an autonomous system is called intra-domain routing. Routing between autonomous systems is called inter-domain routing</a:t>
            </a:r>
          </a:p>
          <a:p>
            <a:pPr algn="just"/>
            <a:r>
              <a:rPr lang="en-US" altLang="zh-TW" sz="2800">
                <a:latin typeface="Arial Unicode MS" pitchFamily="34" charset="-128"/>
                <a:ea typeface="新細明體" pitchFamily="18" charset="-12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790530"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24581"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790532" name="Rectangle 4"/>
          <p:cNvSpPr>
            <a:spLocks noChangeArrowheads="1"/>
          </p:cNvSpPr>
          <p:nvPr/>
        </p:nvSpPr>
        <p:spPr bwMode="auto">
          <a:xfrm>
            <a:off x="304800" y="989013"/>
            <a:ext cx="8382000" cy="1544637"/>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Bellman-Ford Algorithm</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Distance Vector Routing Algorithm</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Count to Infinity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90532"/>
                                        </p:tgtEl>
                                        <p:attrNameLst>
                                          <p:attrName>style.visibility</p:attrName>
                                        </p:attrNameLst>
                                      </p:cBhvr>
                                      <p:to>
                                        <p:strVal val="visible"/>
                                      </p:to>
                                    </p:set>
                                    <p:animEffect transition="in" filter="wipe(up)">
                                      <p:cBhvr>
                                        <p:cTn id="7" dur="5000"/>
                                        <p:tgtEl>
                                          <p:spTgt spid="790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A </a:t>
            </a:r>
            <a:r>
              <a:rPr lang="en-US" altLang="en-US" i="1" dirty="0">
                <a:latin typeface="Times New Roman" pitchFamily="18" charset="0"/>
              </a:rPr>
              <a:t>graph for Bellman-Ford algorithm</a:t>
            </a:r>
          </a:p>
        </p:txBody>
      </p:sp>
      <p:pic>
        <p:nvPicPr>
          <p:cNvPr id="26636" name="Picture 10"/>
          <p:cNvPicPr>
            <a:picLocks noChangeAspect="1" noChangeArrowheads="1"/>
          </p:cNvPicPr>
          <p:nvPr/>
        </p:nvPicPr>
        <p:blipFill>
          <a:blip r:embed="rId3"/>
          <a:srcRect/>
          <a:stretch>
            <a:fillRect/>
          </a:stretch>
        </p:blipFill>
        <p:spPr bwMode="auto">
          <a:xfrm>
            <a:off x="1219200" y="1828800"/>
            <a:ext cx="6696075" cy="3267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The </a:t>
            </a:r>
            <a:r>
              <a:rPr lang="en-US" altLang="en-US" i="1" dirty="0">
                <a:latin typeface="Times New Roman" pitchFamily="18" charset="0"/>
              </a:rPr>
              <a:t>fact behind Bellman-Ford algorithm</a:t>
            </a:r>
          </a:p>
        </p:txBody>
      </p:sp>
      <p:pic>
        <p:nvPicPr>
          <p:cNvPr id="647178" name="Picture 10"/>
          <p:cNvPicPr>
            <a:picLocks noChangeAspect="1" noChangeArrowheads="1"/>
          </p:cNvPicPr>
          <p:nvPr/>
        </p:nvPicPr>
        <p:blipFill>
          <a:blip r:embed="rId3"/>
          <a:srcRect/>
          <a:stretch>
            <a:fillRect/>
          </a:stretch>
        </p:blipFill>
        <p:spPr bwMode="auto">
          <a:xfrm>
            <a:off x="2286000" y="2133600"/>
            <a:ext cx="5776913" cy="2500313"/>
          </a:xfrm>
          <a:prstGeom prst="rect">
            <a:avLst/>
          </a:prstGeom>
          <a:noFill/>
          <a:ln w="9525">
            <a:noFill/>
            <a:miter lim="800000"/>
            <a:headEnd/>
            <a:tailEnd/>
          </a:ln>
          <a:effectLst/>
        </p:spPr>
      </p:pic>
      <p:pic>
        <p:nvPicPr>
          <p:cNvPr id="647179" name="Picture 11"/>
          <p:cNvPicPr>
            <a:picLocks noChangeAspect="1" noChangeArrowheads="1"/>
          </p:cNvPicPr>
          <p:nvPr/>
        </p:nvPicPr>
        <p:blipFill>
          <a:blip r:embed="rId4"/>
          <a:srcRect/>
          <a:stretch>
            <a:fillRect/>
          </a:stretch>
        </p:blipFill>
        <p:spPr bwMode="auto">
          <a:xfrm>
            <a:off x="1687513" y="1295400"/>
            <a:ext cx="5932487" cy="517525"/>
          </a:xfrm>
          <a:prstGeom prst="rect">
            <a:avLst/>
          </a:prstGeom>
          <a:noFill/>
          <a:ln w="9525">
            <a:noFill/>
            <a:miter lim="800000"/>
            <a:headEnd/>
            <a:tailEnd/>
          </a:ln>
          <a:effectLst/>
        </p:spPr>
      </p:pic>
      <p:pic>
        <p:nvPicPr>
          <p:cNvPr id="647180" name="Picture 12"/>
          <p:cNvPicPr>
            <a:picLocks noChangeAspect="1" noChangeArrowheads="1"/>
          </p:cNvPicPr>
          <p:nvPr/>
        </p:nvPicPr>
        <p:blipFill>
          <a:blip r:embed="rId5"/>
          <a:srcRect/>
          <a:stretch>
            <a:fillRect/>
          </a:stretch>
        </p:blipFill>
        <p:spPr bwMode="auto">
          <a:xfrm>
            <a:off x="2590800" y="4953000"/>
            <a:ext cx="3565525" cy="13430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717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ntr" presetSubtype="0" fill="hold" nodeType="clickEffect">
                                  <p:stCondLst>
                                    <p:cond delay="0"/>
                                  </p:stCondLst>
                                  <p:iterate type="lt">
                                    <p:tmPct val="5000"/>
                                  </p:iterate>
                                  <p:childTnLst>
                                    <p:set>
                                      <p:cBhvr>
                                        <p:cTn id="10" dur="1" fill="hold">
                                          <p:stCondLst>
                                            <p:cond delay="0"/>
                                          </p:stCondLst>
                                        </p:cTn>
                                        <p:tgtEl>
                                          <p:spTgt spid="647179"/>
                                        </p:tgtEl>
                                        <p:attrNameLst>
                                          <p:attrName>style.visibility</p:attrName>
                                        </p:attrNameLst>
                                      </p:cBhvr>
                                      <p:to>
                                        <p:strVal val="visible"/>
                                      </p:to>
                                    </p:set>
                                    <p:anim calcmode="lin" valueType="num">
                                      <p:cBhvr>
                                        <p:cTn id="11" dur="1000" fill="hold"/>
                                        <p:tgtEl>
                                          <p:spTgt spid="647179"/>
                                        </p:tgtEl>
                                        <p:attrNameLst>
                                          <p:attrName>ppt_w</p:attrName>
                                        </p:attrNameLst>
                                      </p:cBhvr>
                                      <p:tavLst>
                                        <p:tav tm="0">
                                          <p:val>
                                            <p:fltVal val="0"/>
                                          </p:val>
                                        </p:tav>
                                        <p:tav tm="100000">
                                          <p:val>
                                            <p:strVal val="#ppt_w"/>
                                          </p:val>
                                        </p:tav>
                                      </p:tavLst>
                                    </p:anim>
                                    <p:anim calcmode="lin" valueType="num">
                                      <p:cBhvr>
                                        <p:cTn id="12" dur="1000" fill="hold"/>
                                        <p:tgtEl>
                                          <p:spTgt spid="647179"/>
                                        </p:tgtEl>
                                        <p:attrNameLst>
                                          <p:attrName>ppt_h</p:attrName>
                                        </p:attrNameLst>
                                      </p:cBhvr>
                                      <p:tavLst>
                                        <p:tav tm="0">
                                          <p:val>
                                            <p:fltVal val="0"/>
                                          </p:val>
                                        </p:tav>
                                        <p:tav tm="100000">
                                          <p:val>
                                            <p:strVal val="#ppt_h"/>
                                          </p:val>
                                        </p:tav>
                                      </p:tavLst>
                                    </p:anim>
                                    <p:anim calcmode="lin" valueType="num">
                                      <p:cBhvr>
                                        <p:cTn id="13" dur="1000" fill="hold"/>
                                        <p:tgtEl>
                                          <p:spTgt spid="647179"/>
                                        </p:tgtEl>
                                        <p:attrNameLst>
                                          <p:attrName>style.rotation</p:attrName>
                                        </p:attrNameLst>
                                      </p:cBhvr>
                                      <p:tavLst>
                                        <p:tav tm="0">
                                          <p:val>
                                            <p:fltVal val="90"/>
                                          </p:val>
                                        </p:tav>
                                        <p:tav tm="100000">
                                          <p:val>
                                            <p:fltVal val="0"/>
                                          </p:val>
                                        </p:tav>
                                      </p:tavLst>
                                    </p:anim>
                                    <p:animEffect transition="in" filter="fade">
                                      <p:cBhvr>
                                        <p:cTn id="14" dur="1000"/>
                                        <p:tgtEl>
                                          <p:spTgt spid="64717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47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5" name="Picture 26"/>
          <p:cNvPicPr>
            <a:picLocks noChangeAspect="1" noChangeArrowheads="1"/>
          </p:cNvPicPr>
          <p:nvPr/>
        </p:nvPicPr>
        <p:blipFill>
          <a:blip r:embed="rId3"/>
          <a:srcRect/>
          <a:stretch>
            <a:fillRect/>
          </a:stretch>
        </p:blipFill>
        <p:spPr bwMode="auto">
          <a:xfrm>
            <a:off x="1666875" y="974725"/>
            <a:ext cx="6334125" cy="5033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26"/>
          <p:cNvPicPr>
            <a:picLocks noChangeAspect="1" noChangeArrowheads="1"/>
          </p:cNvPicPr>
          <p:nvPr/>
        </p:nvPicPr>
        <p:blipFill>
          <a:blip r:embed="rId3"/>
          <a:srcRect/>
          <a:stretch>
            <a:fillRect/>
          </a:stretch>
        </p:blipFill>
        <p:spPr bwMode="auto">
          <a:xfrm>
            <a:off x="1528763" y="1081088"/>
            <a:ext cx="6472237" cy="5014912"/>
          </a:xfrm>
          <a:prstGeom prst="rect">
            <a:avLst/>
          </a:prstGeom>
          <a:noFill/>
          <a:ln w="9525">
            <a:noFill/>
            <a:miter lim="800000"/>
            <a:headEnd/>
            <a:tailEnd/>
          </a:ln>
          <a:effectLst/>
        </p:spPr>
      </p:pic>
      <p:sp>
        <p:nvSpPr>
          <p:cNvPr id="32774" name="矩形 27"/>
          <p:cNvSpPr>
            <a:spLocks noChangeArrowheads="1"/>
          </p:cNvSpPr>
          <p:nvPr/>
        </p:nvSpPr>
        <p:spPr bwMode="auto">
          <a:xfrm>
            <a:off x="2743200" y="3089275"/>
            <a:ext cx="1600200" cy="263525"/>
          </a:xfrm>
          <a:prstGeom prst="rect">
            <a:avLst/>
          </a:prstGeom>
          <a:noFill/>
          <a:ln w="19050" algn="ctr">
            <a:solidFill>
              <a:srgbClr val="3366FF"/>
            </a:solidFill>
            <a:round/>
            <a:headEnd/>
            <a:tailEnd/>
          </a:ln>
        </p:spPr>
        <p:txBody>
          <a:bodyPr/>
          <a:lstStyle/>
          <a:p>
            <a:endParaRPr lang="zh-TW" altLang="en-US">
              <a:ea typeface="新細明體" pitchFamily="18" charset="-12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Picture 27"/>
          <p:cNvPicPr>
            <a:picLocks noChangeAspect="1" noChangeArrowheads="1"/>
          </p:cNvPicPr>
          <p:nvPr/>
        </p:nvPicPr>
        <p:blipFill>
          <a:blip r:embed="rId3"/>
          <a:srcRect/>
          <a:stretch>
            <a:fillRect/>
          </a:stretch>
        </p:blipFill>
        <p:spPr bwMode="auto">
          <a:xfrm>
            <a:off x="1209675" y="1166813"/>
            <a:ext cx="6334125" cy="4700587"/>
          </a:xfrm>
          <a:prstGeom prst="rect">
            <a:avLst/>
          </a:prstGeom>
          <a:noFill/>
          <a:ln w="9525">
            <a:noFill/>
            <a:miter lim="800000"/>
            <a:headEnd/>
            <a:tailEnd/>
          </a:ln>
          <a:effectLst/>
        </p:spPr>
      </p:pic>
      <p:sp>
        <p:nvSpPr>
          <p:cNvPr id="34822" name="Rectangle 28"/>
          <p:cNvSpPr>
            <a:spLocks noChangeArrowheads="1"/>
          </p:cNvSpPr>
          <p:nvPr/>
        </p:nvSpPr>
        <p:spPr bwMode="auto">
          <a:xfrm>
            <a:off x="5638800" y="4495800"/>
            <a:ext cx="685800" cy="304800"/>
          </a:xfrm>
          <a:prstGeom prst="rect">
            <a:avLst/>
          </a:prstGeom>
          <a:noFill/>
          <a:ln w="19050">
            <a:solidFill>
              <a:schemeClr val="folHlink"/>
            </a:solidFill>
            <a:miter lim="800000"/>
            <a:headEnd/>
            <a:tailEnd/>
          </a:ln>
          <a:effectLst/>
        </p:spPr>
        <p:txBody>
          <a:bodyPr wrap="none" anchor="ctr"/>
          <a:lstStyle/>
          <a:p>
            <a:endParaRPr lang="zh-TW" altLang="en-US">
              <a:ea typeface="新細明體" pitchFamily="18" charset="-120"/>
            </a:endParaRPr>
          </a:p>
        </p:txBody>
      </p:sp>
      <p:sp>
        <p:nvSpPr>
          <p:cNvPr id="34823" name="Line 29"/>
          <p:cNvSpPr>
            <a:spLocks noChangeShapeType="1"/>
          </p:cNvSpPr>
          <p:nvPr/>
        </p:nvSpPr>
        <p:spPr bwMode="auto">
          <a:xfrm>
            <a:off x="6248400" y="4800600"/>
            <a:ext cx="304800" cy="228600"/>
          </a:xfrm>
          <a:prstGeom prst="line">
            <a:avLst/>
          </a:prstGeom>
          <a:noFill/>
          <a:ln w="9525">
            <a:solidFill>
              <a:schemeClr val="folHlink"/>
            </a:solidFill>
            <a:round/>
            <a:headEnd/>
            <a:tailEnd type="triangle" w="med" len="med"/>
          </a:ln>
          <a:effectLst/>
        </p:spPr>
        <p:txBody>
          <a:bodyPr/>
          <a:lstStyle/>
          <a:p>
            <a:endParaRPr lang="en-IN"/>
          </a:p>
        </p:txBody>
      </p:sp>
      <p:sp>
        <p:nvSpPr>
          <p:cNvPr id="34824" name="Text Box 30"/>
          <p:cNvSpPr txBox="1">
            <a:spLocks noChangeArrowheads="1"/>
          </p:cNvSpPr>
          <p:nvPr/>
        </p:nvSpPr>
        <p:spPr bwMode="auto">
          <a:xfrm>
            <a:off x="6537325" y="4832350"/>
            <a:ext cx="2149475" cy="646113"/>
          </a:xfrm>
          <a:prstGeom prst="rect">
            <a:avLst/>
          </a:prstGeom>
          <a:noFill/>
          <a:ln w="9525">
            <a:noFill/>
            <a:miter lim="800000"/>
            <a:headEnd/>
            <a:tailEnd/>
          </a:ln>
          <a:effectLst/>
        </p:spPr>
        <p:txBody>
          <a:bodyPr>
            <a:spAutoFit/>
          </a:bodyPr>
          <a:lstStyle/>
          <a:p>
            <a:r>
              <a:rPr lang="en-US" altLang="zh-TW">
                <a:solidFill>
                  <a:schemeClr val="folHlink"/>
                </a:solidFill>
                <a:ea typeface="新細明體" pitchFamily="18" charset="-120"/>
              </a:rPr>
              <a:t>Address of </a:t>
            </a:r>
          </a:p>
          <a:p>
            <a:r>
              <a:rPr lang="en-US" altLang="zh-TW">
                <a:solidFill>
                  <a:schemeClr val="folHlink"/>
                </a:solidFill>
                <a:ea typeface="新細明體" pitchFamily="18" charset="-120"/>
              </a:rPr>
              <a:t>the sender of R</a:t>
            </a:r>
          </a:p>
        </p:txBody>
      </p:sp>
      <p:sp>
        <p:nvSpPr>
          <p:cNvPr id="34825" name="矩形 1"/>
          <p:cNvSpPr>
            <a:spLocks noChangeArrowheads="1"/>
          </p:cNvSpPr>
          <p:nvPr/>
        </p:nvSpPr>
        <p:spPr bwMode="auto">
          <a:xfrm>
            <a:off x="2971800" y="1828800"/>
            <a:ext cx="4419600" cy="228600"/>
          </a:xfrm>
          <a:prstGeom prst="rect">
            <a:avLst/>
          </a:prstGeom>
          <a:noFill/>
          <a:ln w="19050" algn="ctr">
            <a:solidFill>
              <a:srgbClr val="3366FF"/>
            </a:solidFill>
            <a:round/>
            <a:headEnd/>
            <a:tailEnd/>
          </a:ln>
        </p:spPr>
        <p:txBody>
          <a:bodyPr/>
          <a:lstStyle/>
          <a:p>
            <a:endParaRPr lang="zh-TW" altLang="en-US">
              <a:ea typeface="新細明體" pitchFamily="18" charset="-120"/>
            </a:endParaRPr>
          </a:p>
        </p:txBody>
      </p:sp>
      <p:sp>
        <p:nvSpPr>
          <p:cNvPr id="3" name="五角星形 2"/>
          <p:cNvSpPr/>
          <p:nvPr/>
        </p:nvSpPr>
        <p:spPr bwMode="auto">
          <a:xfrm>
            <a:off x="2286000" y="4495800"/>
            <a:ext cx="246063" cy="265113"/>
          </a:xfrm>
          <a:prstGeom prst="star5">
            <a:avLst/>
          </a:prstGeom>
          <a:solidFill>
            <a:srgbClr val="FFFF00"/>
          </a:solidFill>
          <a:ln w="9525" cap="flat" cmpd="sng" algn="ctr">
            <a:solidFill>
              <a:schemeClr val="tx1"/>
            </a:solidFill>
            <a:prstDash val="solid"/>
            <a:round/>
            <a:headEnd type="none" w="med" len="med"/>
            <a:tailEnd type="none" w="med" len="med"/>
          </a:ln>
          <a:effectLst/>
          <a:extLst/>
        </p:spPr>
        <p:txBody>
          <a:bodyPr/>
          <a:lstStyle/>
          <a:p>
            <a:pPr>
              <a:defRPr/>
            </a:pPr>
            <a:endParaRPr lang="zh-TW"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9" name="Picture 26"/>
          <p:cNvPicPr>
            <a:picLocks noChangeAspect="1" noChangeArrowheads="1"/>
          </p:cNvPicPr>
          <p:nvPr/>
        </p:nvPicPr>
        <p:blipFill>
          <a:blip r:embed="rId3"/>
          <a:srcRect/>
          <a:stretch>
            <a:fillRect/>
          </a:stretch>
        </p:blipFill>
        <p:spPr bwMode="auto">
          <a:xfrm>
            <a:off x="1571625" y="2374900"/>
            <a:ext cx="6353175" cy="2959100"/>
          </a:xfrm>
          <a:prstGeom prst="rect">
            <a:avLst/>
          </a:prstGeom>
          <a:noFill/>
          <a:ln w="9525">
            <a:noFill/>
            <a:miter lim="800000"/>
            <a:headEnd/>
            <a:tailEnd/>
          </a:ln>
          <a:effectLst/>
        </p:spPr>
      </p:pic>
      <p:pic>
        <p:nvPicPr>
          <p:cNvPr id="36870" name="Picture 27"/>
          <p:cNvPicPr>
            <a:picLocks noChangeAspect="1" noChangeArrowheads="1"/>
          </p:cNvPicPr>
          <p:nvPr/>
        </p:nvPicPr>
        <p:blipFill>
          <a:blip r:embed="rId4"/>
          <a:srcRect/>
          <a:stretch>
            <a:fillRect/>
          </a:stretch>
        </p:blipFill>
        <p:spPr bwMode="auto">
          <a:xfrm>
            <a:off x="1600200" y="2057400"/>
            <a:ext cx="6280150" cy="3381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a:xfrm>
            <a:off x="685800" y="306388"/>
            <a:ext cx="6870700" cy="836612"/>
          </a:xfrm>
        </p:spPr>
        <p:txBody>
          <a:bodyPr/>
          <a:lstStyle/>
          <a:p>
            <a:pPr eaLnBrk="1" hangingPunct="1"/>
            <a:r>
              <a:rPr lang="en-US" altLang="zh-TW" smtClean="0"/>
              <a:t>Updating Routing Table</a:t>
            </a:r>
          </a:p>
        </p:txBody>
      </p:sp>
      <p:sp>
        <p:nvSpPr>
          <p:cNvPr id="38917" name="Rectangle 3"/>
          <p:cNvSpPr>
            <a:spLocks noGrp="1" noChangeArrowheads="1"/>
          </p:cNvSpPr>
          <p:nvPr>
            <p:ph sz="quarter" idx="1"/>
          </p:nvPr>
        </p:nvSpPr>
        <p:spPr>
          <a:xfrm>
            <a:off x="685800" y="1219200"/>
            <a:ext cx="7696200" cy="5029200"/>
          </a:xfrm>
        </p:spPr>
        <p:txBody>
          <a:bodyPr/>
          <a:lstStyle/>
          <a:p>
            <a:pPr eaLnBrk="1" hangingPunct="1">
              <a:lnSpc>
                <a:spcPct val="120000"/>
              </a:lnSpc>
            </a:pPr>
            <a:r>
              <a:rPr lang="en-US" altLang="zh-TW" smtClean="0">
                <a:solidFill>
                  <a:srgbClr val="0000CC"/>
                </a:solidFill>
              </a:rPr>
              <a:t>If the next-node entry is different</a:t>
            </a:r>
          </a:p>
          <a:p>
            <a:pPr lvl="1" eaLnBrk="1" hangingPunct="1">
              <a:lnSpc>
                <a:spcPct val="120000"/>
              </a:lnSpc>
            </a:pPr>
            <a:r>
              <a:rPr lang="en-US" altLang="zh-TW" sz="2600" smtClean="0">
                <a:solidFill>
                  <a:schemeClr val="tx2"/>
                </a:solidFill>
              </a:rPr>
              <a:t>The receiving node chooses the row with the smaller cost</a:t>
            </a:r>
          </a:p>
          <a:p>
            <a:pPr lvl="1" eaLnBrk="1" hangingPunct="1">
              <a:lnSpc>
                <a:spcPct val="120000"/>
              </a:lnSpc>
            </a:pPr>
            <a:r>
              <a:rPr lang="en-US" altLang="zh-TW" sz="2600" smtClean="0"/>
              <a:t>If there is a tie, the old one is kept</a:t>
            </a:r>
          </a:p>
          <a:p>
            <a:pPr eaLnBrk="1" hangingPunct="1">
              <a:lnSpc>
                <a:spcPct val="120000"/>
              </a:lnSpc>
            </a:pPr>
            <a:r>
              <a:rPr lang="en-US" altLang="zh-TW" smtClean="0">
                <a:solidFill>
                  <a:srgbClr val="0000CC"/>
                </a:solidFill>
              </a:rPr>
              <a:t>If the next-node entry is the same</a:t>
            </a:r>
          </a:p>
          <a:p>
            <a:pPr lvl="1" eaLnBrk="1" hangingPunct="1">
              <a:lnSpc>
                <a:spcPct val="120000"/>
              </a:lnSpc>
            </a:pPr>
            <a:r>
              <a:rPr lang="en-US" altLang="zh-TW" sz="2600" smtClean="0">
                <a:solidFill>
                  <a:srgbClr val="FF0000"/>
                </a:solidFill>
              </a:rPr>
              <a:t>i.e. the sender of the new row is the provider of the old entry</a:t>
            </a:r>
          </a:p>
          <a:p>
            <a:pPr lvl="1" eaLnBrk="1" hangingPunct="1">
              <a:lnSpc>
                <a:spcPct val="120000"/>
              </a:lnSpc>
            </a:pPr>
            <a:r>
              <a:rPr lang="en-US" altLang="zh-TW" sz="2600" smtClean="0">
                <a:solidFill>
                  <a:srgbClr val="FF0000"/>
                </a:solidFill>
              </a:rPr>
              <a:t>The receiving node chooses the new row, even though the new value is infinity.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p:cNvSpPr>
            <a:spLocks noGrp="1" noChangeArrowheads="1"/>
          </p:cNvSpPr>
          <p:nvPr>
            <p:ph type="title"/>
          </p:nvPr>
        </p:nvSpPr>
        <p:spPr>
          <a:xfrm>
            <a:off x="685800" y="306388"/>
            <a:ext cx="6870700" cy="836612"/>
          </a:xfrm>
        </p:spPr>
        <p:txBody>
          <a:bodyPr/>
          <a:lstStyle/>
          <a:p>
            <a:pPr eaLnBrk="1" hangingPunct="1"/>
            <a:r>
              <a:rPr lang="en-US" altLang="zh-TW" smtClean="0"/>
              <a:t>When to Share </a:t>
            </a:r>
          </a:p>
        </p:txBody>
      </p:sp>
      <p:sp>
        <p:nvSpPr>
          <p:cNvPr id="39941" name="Rectangle 3"/>
          <p:cNvSpPr>
            <a:spLocks noGrp="1" noChangeArrowheads="1"/>
          </p:cNvSpPr>
          <p:nvPr>
            <p:ph sz="quarter" idx="1"/>
          </p:nvPr>
        </p:nvSpPr>
        <p:spPr>
          <a:xfrm>
            <a:off x="685800" y="1219200"/>
            <a:ext cx="7696200" cy="4724400"/>
          </a:xfrm>
        </p:spPr>
        <p:txBody>
          <a:bodyPr/>
          <a:lstStyle/>
          <a:p>
            <a:pPr eaLnBrk="1" hangingPunct="1">
              <a:lnSpc>
                <a:spcPct val="120000"/>
              </a:lnSpc>
            </a:pPr>
            <a:r>
              <a:rPr lang="en-US" altLang="zh-TW" smtClean="0">
                <a:solidFill>
                  <a:srgbClr val="0000CC"/>
                </a:solidFill>
              </a:rPr>
              <a:t>Periodic Update</a:t>
            </a:r>
          </a:p>
          <a:p>
            <a:pPr lvl="1" eaLnBrk="1" hangingPunct="1"/>
            <a:r>
              <a:rPr lang="en-US" altLang="zh-TW" sz="2600" smtClean="0">
                <a:solidFill>
                  <a:schemeClr val="tx2"/>
                </a:solidFill>
              </a:rPr>
              <a:t>A node sends its routing table, normally 30 seconds, in a periodic update</a:t>
            </a:r>
          </a:p>
          <a:p>
            <a:pPr eaLnBrk="1" hangingPunct="1">
              <a:lnSpc>
                <a:spcPct val="120000"/>
              </a:lnSpc>
            </a:pPr>
            <a:r>
              <a:rPr lang="en-US" altLang="zh-TW" smtClean="0">
                <a:solidFill>
                  <a:srgbClr val="0000CC"/>
                </a:solidFill>
              </a:rPr>
              <a:t>Triggered Update</a:t>
            </a:r>
          </a:p>
          <a:p>
            <a:pPr lvl="1" eaLnBrk="1" hangingPunct="1"/>
            <a:r>
              <a:rPr lang="en-US" altLang="zh-TW" sz="2600" smtClean="0">
                <a:solidFill>
                  <a:srgbClr val="FF0000"/>
                </a:solidFill>
              </a:rPr>
              <a:t>A node sends its routing table to its neighbors any time when there is a change in its routing table</a:t>
            </a:r>
          </a:p>
          <a:p>
            <a:pPr lvl="2" eaLnBrk="1" hangingPunct="1">
              <a:lnSpc>
                <a:spcPct val="120000"/>
              </a:lnSpc>
            </a:pPr>
            <a:r>
              <a:rPr lang="en-US" altLang="zh-TW" sz="2200" smtClean="0">
                <a:solidFill>
                  <a:srgbClr val="FF0000"/>
                </a:solidFill>
              </a:rPr>
              <a:t>1. After updating its routing table, or</a:t>
            </a:r>
          </a:p>
          <a:p>
            <a:pPr lvl="2" eaLnBrk="1" hangingPunct="1">
              <a:lnSpc>
                <a:spcPct val="120000"/>
              </a:lnSpc>
            </a:pPr>
            <a:r>
              <a:rPr lang="en-US" altLang="zh-TW" sz="2200" smtClean="0">
                <a:solidFill>
                  <a:srgbClr val="FF0000"/>
                </a:solidFill>
              </a:rPr>
              <a:t>2. Detects some failure in the neighboring links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9227" name="Picture 11"/>
          <p:cNvPicPr>
            <a:picLocks noChangeAspect="1" noChangeArrowheads="1"/>
          </p:cNvPicPr>
          <p:nvPr/>
        </p:nvPicPr>
        <p:blipFill>
          <a:blip r:embed="rId3"/>
          <a:srcRect/>
          <a:stretch>
            <a:fillRect/>
          </a:stretch>
        </p:blipFill>
        <p:spPr bwMode="auto">
          <a:xfrm>
            <a:off x="895350" y="1366838"/>
            <a:ext cx="7715250" cy="442436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649227"/>
                                        </p:tgtEl>
                                        <p:attrNameLst>
                                          <p:attrName>style.visibility</p:attrName>
                                        </p:attrNameLst>
                                      </p:cBhvr>
                                      <p:to>
                                        <p:strVal val="visible"/>
                                      </p:to>
                                    </p:set>
                                    <p:anim calcmode="lin" valueType="num">
                                      <p:cBhvr>
                                        <p:cTn id="7" dur="2000" fill="hold"/>
                                        <p:tgtEl>
                                          <p:spTgt spid="649227"/>
                                        </p:tgtEl>
                                        <p:attrNameLst>
                                          <p:attrName>ppt_w</p:attrName>
                                        </p:attrNameLst>
                                      </p:cBhvr>
                                      <p:tavLst>
                                        <p:tav tm="0">
                                          <p:val>
                                            <p:fltVal val="0"/>
                                          </p:val>
                                        </p:tav>
                                        <p:tav tm="100000">
                                          <p:val>
                                            <p:strVal val="#ppt_w"/>
                                          </p:val>
                                        </p:tav>
                                      </p:tavLst>
                                    </p:anim>
                                    <p:anim calcmode="lin" valueType="num">
                                      <p:cBhvr>
                                        <p:cTn id="8" dur="2000" fill="hold"/>
                                        <p:tgtEl>
                                          <p:spTgt spid="649227"/>
                                        </p:tgtEl>
                                        <p:attrNameLst>
                                          <p:attrName>ppt_h</p:attrName>
                                        </p:attrNameLst>
                                      </p:cBhvr>
                                      <p:tavLst>
                                        <p:tav tm="0">
                                          <p:val>
                                            <p:fltVal val="0"/>
                                          </p:val>
                                        </p:tav>
                                        <p:tav tm="100000">
                                          <p:val>
                                            <p:strVal val="#ppt_h"/>
                                          </p:val>
                                        </p:tav>
                                      </p:tavLst>
                                    </p:anim>
                                    <p:animEffect transition="in" filter="fade">
                                      <p:cBhvr>
                                        <p:cTn id="9" dur="2000"/>
                                        <p:tgtEl>
                                          <p:spTgt spid="649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1274" name="Picture 10"/>
          <p:cNvPicPr>
            <a:picLocks noChangeAspect="1" noChangeArrowheads="1"/>
          </p:cNvPicPr>
          <p:nvPr/>
        </p:nvPicPr>
        <p:blipFill>
          <a:blip r:embed="rId3"/>
          <a:srcRect/>
          <a:stretch>
            <a:fillRect/>
          </a:stretch>
        </p:blipFill>
        <p:spPr bwMode="auto">
          <a:xfrm>
            <a:off x="947738" y="1600200"/>
            <a:ext cx="7129462" cy="2073275"/>
          </a:xfrm>
          <a:prstGeom prst="rect">
            <a:avLst/>
          </a:prstGeom>
          <a:noFill/>
          <a:ln w="9525">
            <a:noFill/>
            <a:miter lim="800000"/>
            <a:headEnd/>
            <a:tailEnd/>
          </a:ln>
          <a:effectLst/>
        </p:spPr>
      </p:pic>
      <p:pic>
        <p:nvPicPr>
          <p:cNvPr id="651276" name="Picture 12"/>
          <p:cNvPicPr>
            <a:picLocks noChangeAspect="1" noChangeArrowheads="1"/>
          </p:cNvPicPr>
          <p:nvPr/>
        </p:nvPicPr>
        <p:blipFill>
          <a:blip r:embed="rId4"/>
          <a:srcRect/>
          <a:stretch>
            <a:fillRect/>
          </a:stretch>
        </p:blipFill>
        <p:spPr bwMode="auto">
          <a:xfrm>
            <a:off x="838200" y="4362450"/>
            <a:ext cx="1262063" cy="1682750"/>
          </a:xfrm>
          <a:prstGeom prst="rect">
            <a:avLst/>
          </a:prstGeom>
          <a:noFill/>
          <a:ln w="9525">
            <a:noFill/>
            <a:miter lim="800000"/>
            <a:headEnd/>
            <a:tailEnd/>
          </a:ln>
          <a:effectLst/>
        </p:spPr>
      </p:pic>
      <p:pic>
        <p:nvPicPr>
          <p:cNvPr id="651278" name="Picture 14"/>
          <p:cNvPicPr>
            <a:picLocks noChangeAspect="1" noChangeArrowheads="1"/>
          </p:cNvPicPr>
          <p:nvPr/>
        </p:nvPicPr>
        <p:blipFill>
          <a:blip r:embed="rId5"/>
          <a:srcRect/>
          <a:stretch>
            <a:fillRect/>
          </a:stretch>
        </p:blipFill>
        <p:spPr bwMode="auto">
          <a:xfrm>
            <a:off x="2840038" y="4337050"/>
            <a:ext cx="1252537" cy="1708150"/>
          </a:xfrm>
          <a:prstGeom prst="rect">
            <a:avLst/>
          </a:prstGeom>
          <a:noFill/>
          <a:ln w="9525">
            <a:noFill/>
            <a:miter lim="800000"/>
            <a:headEnd/>
            <a:tailEnd/>
          </a:ln>
          <a:effectLst/>
        </p:spPr>
      </p:pic>
      <p:pic>
        <p:nvPicPr>
          <p:cNvPr id="651279" name="Picture 15"/>
          <p:cNvPicPr>
            <a:picLocks noChangeAspect="1" noChangeArrowheads="1"/>
          </p:cNvPicPr>
          <p:nvPr/>
        </p:nvPicPr>
        <p:blipFill>
          <a:blip r:embed="rId6"/>
          <a:srcRect/>
          <a:stretch>
            <a:fillRect/>
          </a:stretch>
        </p:blipFill>
        <p:spPr bwMode="auto">
          <a:xfrm>
            <a:off x="4832350" y="4197350"/>
            <a:ext cx="1252538" cy="1847850"/>
          </a:xfrm>
          <a:prstGeom prst="rect">
            <a:avLst/>
          </a:prstGeom>
          <a:noFill/>
          <a:ln w="9525">
            <a:noFill/>
            <a:miter lim="800000"/>
            <a:headEnd/>
            <a:tailEnd/>
          </a:ln>
          <a:effectLst/>
        </p:spPr>
      </p:pic>
      <p:pic>
        <p:nvPicPr>
          <p:cNvPr id="651280" name="Picture 16"/>
          <p:cNvPicPr>
            <a:picLocks noChangeAspect="1" noChangeArrowheads="1"/>
          </p:cNvPicPr>
          <p:nvPr/>
        </p:nvPicPr>
        <p:blipFill>
          <a:blip r:embed="rId7"/>
          <a:srcRect/>
          <a:stretch>
            <a:fillRect/>
          </a:stretch>
        </p:blipFill>
        <p:spPr bwMode="auto">
          <a:xfrm>
            <a:off x="6824663" y="3973513"/>
            <a:ext cx="1252537" cy="2071687"/>
          </a:xfrm>
          <a:prstGeom prst="rect">
            <a:avLst/>
          </a:prstGeom>
          <a:noFill/>
          <a:ln w="9525">
            <a:noFill/>
            <a:miter lim="800000"/>
            <a:headEnd/>
            <a:tailEnd/>
          </a:ln>
          <a:effectLst/>
        </p:spPr>
      </p:pic>
      <p:pic>
        <p:nvPicPr>
          <p:cNvPr id="651281" name="Picture 17"/>
          <p:cNvPicPr>
            <a:picLocks noChangeAspect="1" noChangeArrowheads="1"/>
          </p:cNvPicPr>
          <p:nvPr/>
        </p:nvPicPr>
        <p:blipFill>
          <a:blip r:embed="rId8"/>
          <a:srcRect/>
          <a:stretch>
            <a:fillRect/>
          </a:stretch>
        </p:blipFill>
        <p:spPr bwMode="auto">
          <a:xfrm>
            <a:off x="1981200" y="2967038"/>
            <a:ext cx="733425" cy="404812"/>
          </a:xfrm>
          <a:prstGeom prst="rect">
            <a:avLst/>
          </a:prstGeom>
          <a:noFill/>
          <a:ln w="9525">
            <a:noFill/>
            <a:miter lim="800000"/>
            <a:headEnd/>
            <a:tailEnd/>
          </a:ln>
          <a:effectLst/>
        </p:spPr>
      </p:pic>
      <p:pic>
        <p:nvPicPr>
          <p:cNvPr id="651284" name="Picture 20"/>
          <p:cNvPicPr>
            <a:picLocks noChangeAspect="1" noChangeArrowheads="1"/>
          </p:cNvPicPr>
          <p:nvPr/>
        </p:nvPicPr>
        <p:blipFill>
          <a:blip r:embed="rId9"/>
          <a:srcRect/>
          <a:stretch>
            <a:fillRect/>
          </a:stretch>
        </p:blipFill>
        <p:spPr bwMode="auto">
          <a:xfrm>
            <a:off x="914400" y="2971800"/>
            <a:ext cx="725488" cy="400050"/>
          </a:xfrm>
          <a:prstGeom prst="rect">
            <a:avLst/>
          </a:prstGeom>
          <a:noFill/>
          <a:ln w="9525">
            <a:noFill/>
            <a:miter lim="800000"/>
            <a:headEnd/>
            <a:tailEnd/>
          </a:ln>
          <a:effectLst/>
        </p:spPr>
      </p:pic>
      <p:pic>
        <p:nvPicPr>
          <p:cNvPr id="651285" name="Picture 21"/>
          <p:cNvPicPr>
            <a:picLocks noChangeAspect="1" noChangeArrowheads="1"/>
          </p:cNvPicPr>
          <p:nvPr/>
        </p:nvPicPr>
        <p:blipFill>
          <a:blip r:embed="rId10"/>
          <a:srcRect/>
          <a:stretch>
            <a:fillRect/>
          </a:stretch>
        </p:blipFill>
        <p:spPr bwMode="auto">
          <a:xfrm>
            <a:off x="381000" y="2967038"/>
            <a:ext cx="731838" cy="404812"/>
          </a:xfrm>
          <a:prstGeom prst="rect">
            <a:avLst/>
          </a:prstGeom>
          <a:noFill/>
          <a:ln w="9525">
            <a:noFill/>
            <a:miter lim="800000"/>
            <a:headEnd/>
            <a:tailEnd/>
          </a:ln>
          <a:effectLst/>
        </p:spPr>
      </p:pic>
      <p:pic>
        <p:nvPicPr>
          <p:cNvPr id="651282" name="Picture 18"/>
          <p:cNvPicPr>
            <a:picLocks noChangeAspect="1" noChangeArrowheads="1"/>
          </p:cNvPicPr>
          <p:nvPr/>
        </p:nvPicPr>
        <p:blipFill>
          <a:blip r:embed="rId11"/>
          <a:srcRect/>
          <a:stretch>
            <a:fillRect/>
          </a:stretch>
        </p:blipFill>
        <p:spPr bwMode="auto">
          <a:xfrm>
            <a:off x="1447800" y="2967038"/>
            <a:ext cx="725488" cy="40481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512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5128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0" presetClass="path" presetSubtype="0" accel="50000" decel="50000" fill="hold" nodeType="clickEffect">
                                  <p:stCondLst>
                                    <p:cond delay="0"/>
                                  </p:stCondLst>
                                  <p:childTnLst>
                                    <p:animMotion origin="layout" path="M 0.04323 0.01574 L 0.5099 0.01574 " pathEditMode="relative" ptsTypes="AA">
                                      <p:cBhvr>
                                        <p:cTn id="14" dur="2000" fill="hold"/>
                                        <p:tgtEl>
                                          <p:spTgt spid="651281"/>
                                        </p:tgtEl>
                                        <p:attrNameLst>
                                          <p:attrName>ppt_x</p:attrName>
                                          <p:attrName>ppt_y</p:attrName>
                                        </p:attrNameLst>
                                      </p:cBhvr>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xit" presetSubtype="10" fill="hold" nodeType="clickEffect">
                                  <p:stCondLst>
                                    <p:cond delay="0"/>
                                  </p:stCondLst>
                                  <p:childTnLst>
                                    <p:animEffect transition="out" filter="blinds(horizontal)">
                                      <p:cBhvr>
                                        <p:cTn id="18" dur="500"/>
                                        <p:tgtEl>
                                          <p:spTgt spid="651281"/>
                                        </p:tgtEl>
                                      </p:cBhvr>
                                    </p:animEffect>
                                    <p:set>
                                      <p:cBhvr>
                                        <p:cTn id="19" dur="1" fill="hold">
                                          <p:stCondLst>
                                            <p:cond delay="499"/>
                                          </p:stCondLst>
                                        </p:cTn>
                                        <p:tgtEl>
                                          <p:spTgt spid="651281"/>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651276"/>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651282"/>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0" presetClass="path" presetSubtype="0" accel="50000" decel="50000" fill="hold" nodeType="clickEffect">
                                  <p:stCondLst>
                                    <p:cond delay="0"/>
                                  </p:stCondLst>
                                  <p:childTnLst>
                                    <p:animMotion origin="layout" path="M 3.46945E-18 -6.2963E-6 L 0.55 -6.2963E-6 " pathEditMode="relative" ptsTypes="AA">
                                      <p:cBhvr>
                                        <p:cTn id="31" dur="2000" fill="hold"/>
                                        <p:tgtEl>
                                          <p:spTgt spid="651282"/>
                                        </p:tgtEl>
                                        <p:attrNameLst>
                                          <p:attrName>ppt_x</p:attrName>
                                          <p:attrName>ppt_y</p:attrName>
                                        </p:attrNameLst>
                                      </p:cBhvr>
                                    </p:animMotion>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xit" presetSubtype="10" fill="hold" nodeType="clickEffect">
                                  <p:stCondLst>
                                    <p:cond delay="0"/>
                                  </p:stCondLst>
                                  <p:childTnLst>
                                    <p:animEffect transition="out" filter="blinds(horizontal)">
                                      <p:cBhvr>
                                        <p:cTn id="35" dur="500"/>
                                        <p:tgtEl>
                                          <p:spTgt spid="651282"/>
                                        </p:tgtEl>
                                      </p:cBhvr>
                                    </p:animEffect>
                                    <p:set>
                                      <p:cBhvr>
                                        <p:cTn id="36" dur="1" fill="hold">
                                          <p:stCondLst>
                                            <p:cond delay="499"/>
                                          </p:stCondLst>
                                        </p:cTn>
                                        <p:tgtEl>
                                          <p:spTgt spid="651282"/>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51278"/>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651284"/>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0" presetClass="path" presetSubtype="0" accel="50000" decel="50000" fill="hold" nodeType="clickEffect">
                                  <p:stCondLst>
                                    <p:cond delay="0"/>
                                  </p:stCondLst>
                                  <p:childTnLst>
                                    <p:animMotion origin="layout" path="M 3.33333E-6 -3.33333E-6 L 0.56667 -3.33333E-6 " pathEditMode="relative" ptsTypes="AA">
                                      <p:cBhvr>
                                        <p:cTn id="48" dur="2000" fill="hold"/>
                                        <p:tgtEl>
                                          <p:spTgt spid="651284"/>
                                        </p:tgtEl>
                                        <p:attrNameLst>
                                          <p:attrName>ppt_x</p:attrName>
                                          <p:attrName>ppt_y</p:attrName>
                                        </p:attrNameLst>
                                      </p:cBhvr>
                                    </p:animMotion>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xit" presetSubtype="10" fill="hold" nodeType="clickEffect">
                                  <p:stCondLst>
                                    <p:cond delay="0"/>
                                  </p:stCondLst>
                                  <p:childTnLst>
                                    <p:animEffect transition="out" filter="blinds(horizontal)">
                                      <p:cBhvr>
                                        <p:cTn id="52" dur="500"/>
                                        <p:tgtEl>
                                          <p:spTgt spid="651284"/>
                                        </p:tgtEl>
                                      </p:cBhvr>
                                    </p:animEffect>
                                    <p:set>
                                      <p:cBhvr>
                                        <p:cTn id="53" dur="1" fill="hold">
                                          <p:stCondLst>
                                            <p:cond delay="499"/>
                                          </p:stCondLst>
                                        </p:cTn>
                                        <p:tgtEl>
                                          <p:spTgt spid="651284"/>
                                        </p:tgtEl>
                                        <p:attrNameLst>
                                          <p:attrName>style.visibility</p:attrName>
                                        </p:attrNameLst>
                                      </p:cBhvr>
                                      <p:to>
                                        <p:strVal val="hidden"/>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nodeType="clickEffect">
                                  <p:stCondLst>
                                    <p:cond delay="0"/>
                                  </p:stCondLst>
                                  <p:childTnLst>
                                    <p:set>
                                      <p:cBhvr>
                                        <p:cTn id="57" dur="1" fill="hold">
                                          <p:stCondLst>
                                            <p:cond delay="0"/>
                                          </p:stCondLst>
                                        </p:cTn>
                                        <p:tgtEl>
                                          <p:spTgt spid="651279"/>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651285"/>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0" presetClass="path" presetSubtype="0" accel="50000" decel="50000" fill="hold" nodeType="clickEffect">
                                  <p:stCondLst>
                                    <p:cond delay="0"/>
                                  </p:stCondLst>
                                  <p:childTnLst>
                                    <p:animMotion origin="layout" path="M -2.77778E-6 -7.40741E-6 L 0.65 -7.40741E-6 " pathEditMode="relative" ptsTypes="AA">
                                      <p:cBhvr>
                                        <p:cTn id="65" dur="2000" fill="hold"/>
                                        <p:tgtEl>
                                          <p:spTgt spid="651285"/>
                                        </p:tgtEl>
                                        <p:attrNameLst>
                                          <p:attrName>ppt_x</p:attrName>
                                          <p:attrName>ppt_y</p:attrName>
                                        </p:attrNameLst>
                                      </p:cBhvr>
                                    </p:animMotion>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xit" presetSubtype="10" fill="hold" nodeType="clickEffect">
                                  <p:stCondLst>
                                    <p:cond delay="0"/>
                                  </p:stCondLst>
                                  <p:childTnLst>
                                    <p:animEffect transition="out" filter="blinds(horizontal)">
                                      <p:cBhvr>
                                        <p:cTn id="69" dur="500"/>
                                        <p:tgtEl>
                                          <p:spTgt spid="651285"/>
                                        </p:tgtEl>
                                      </p:cBhvr>
                                    </p:animEffect>
                                    <p:set>
                                      <p:cBhvr>
                                        <p:cTn id="70" dur="1" fill="hold">
                                          <p:stCondLst>
                                            <p:cond delay="499"/>
                                          </p:stCondLst>
                                        </p:cTn>
                                        <p:tgtEl>
                                          <p:spTgt spid="651285"/>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651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1" name="Picture 11"/>
          <p:cNvPicPr>
            <a:picLocks noChangeAspect="1" noChangeArrowheads="1"/>
          </p:cNvPicPr>
          <p:nvPr/>
        </p:nvPicPr>
        <p:blipFill>
          <a:blip r:embed="rId3"/>
          <a:srcRect/>
          <a:stretch>
            <a:fillRect/>
          </a:stretch>
        </p:blipFill>
        <p:spPr bwMode="auto">
          <a:xfrm>
            <a:off x="2112963" y="838200"/>
            <a:ext cx="4795837" cy="831850"/>
          </a:xfrm>
          <a:prstGeom prst="rect">
            <a:avLst/>
          </a:prstGeom>
          <a:noFill/>
          <a:ln w="9525">
            <a:noFill/>
            <a:miter lim="800000"/>
            <a:headEnd/>
            <a:tailEnd/>
          </a:ln>
          <a:effectLst/>
        </p:spPr>
      </p:pic>
      <p:pic>
        <p:nvPicPr>
          <p:cNvPr id="655372" name="Picture 12"/>
          <p:cNvPicPr>
            <a:picLocks noChangeAspect="1" noChangeArrowheads="1"/>
          </p:cNvPicPr>
          <p:nvPr/>
        </p:nvPicPr>
        <p:blipFill>
          <a:blip r:embed="rId4"/>
          <a:srcRect/>
          <a:stretch>
            <a:fillRect/>
          </a:stretch>
        </p:blipFill>
        <p:spPr bwMode="auto">
          <a:xfrm>
            <a:off x="2209800" y="1835150"/>
            <a:ext cx="4683125" cy="831850"/>
          </a:xfrm>
          <a:prstGeom prst="rect">
            <a:avLst/>
          </a:prstGeom>
          <a:noFill/>
          <a:ln w="9525">
            <a:noFill/>
            <a:miter lim="800000"/>
            <a:headEnd/>
            <a:tailEnd/>
          </a:ln>
          <a:effectLst/>
        </p:spPr>
      </p:pic>
      <p:pic>
        <p:nvPicPr>
          <p:cNvPr id="655375" name="Picture 15"/>
          <p:cNvPicPr>
            <a:picLocks noChangeAspect="1" noChangeArrowheads="1"/>
          </p:cNvPicPr>
          <p:nvPr/>
        </p:nvPicPr>
        <p:blipFill>
          <a:blip r:embed="rId5"/>
          <a:srcRect/>
          <a:stretch>
            <a:fillRect/>
          </a:stretch>
        </p:blipFill>
        <p:spPr bwMode="auto">
          <a:xfrm>
            <a:off x="1905000" y="2895600"/>
            <a:ext cx="4979988" cy="831850"/>
          </a:xfrm>
          <a:prstGeom prst="rect">
            <a:avLst/>
          </a:prstGeom>
          <a:noFill/>
          <a:ln w="9525">
            <a:noFill/>
            <a:miter lim="800000"/>
            <a:headEnd/>
            <a:tailEnd/>
          </a:ln>
          <a:effectLst/>
        </p:spPr>
      </p:pic>
      <p:pic>
        <p:nvPicPr>
          <p:cNvPr id="655376" name="Picture 16"/>
          <p:cNvPicPr>
            <a:picLocks noChangeAspect="1" noChangeArrowheads="1"/>
          </p:cNvPicPr>
          <p:nvPr/>
        </p:nvPicPr>
        <p:blipFill>
          <a:blip r:embed="rId6"/>
          <a:srcRect/>
          <a:stretch>
            <a:fillRect/>
          </a:stretch>
        </p:blipFill>
        <p:spPr bwMode="auto">
          <a:xfrm>
            <a:off x="1905000" y="3892550"/>
            <a:ext cx="4965700" cy="831850"/>
          </a:xfrm>
          <a:prstGeom prst="rect">
            <a:avLst/>
          </a:prstGeom>
          <a:noFill/>
          <a:ln w="9525">
            <a:noFill/>
            <a:miter lim="800000"/>
            <a:headEnd/>
            <a:tailEnd/>
          </a:ln>
          <a:effectLst/>
        </p:spPr>
      </p:pic>
      <p:pic>
        <p:nvPicPr>
          <p:cNvPr id="655377" name="Picture 17"/>
          <p:cNvPicPr>
            <a:picLocks noChangeAspect="1" noChangeArrowheads="1"/>
          </p:cNvPicPr>
          <p:nvPr/>
        </p:nvPicPr>
        <p:blipFill>
          <a:blip r:embed="rId7"/>
          <a:srcRect/>
          <a:stretch>
            <a:fillRect/>
          </a:stretch>
        </p:blipFill>
        <p:spPr bwMode="auto">
          <a:xfrm>
            <a:off x="4800600" y="4876800"/>
            <a:ext cx="73025" cy="284163"/>
          </a:xfrm>
          <a:prstGeom prst="rect">
            <a:avLst/>
          </a:prstGeom>
          <a:noFill/>
          <a:ln w="9525">
            <a:noFill/>
            <a:miter lim="800000"/>
            <a:headEnd/>
            <a:tailEnd/>
          </a:ln>
          <a:effectLst/>
        </p:spPr>
      </p:pic>
      <p:pic>
        <p:nvPicPr>
          <p:cNvPr id="655378" name="Picture 18"/>
          <p:cNvPicPr>
            <a:picLocks noChangeAspect="1" noChangeArrowheads="1"/>
          </p:cNvPicPr>
          <p:nvPr/>
        </p:nvPicPr>
        <p:blipFill>
          <a:blip r:embed="rId8"/>
          <a:srcRect/>
          <a:stretch>
            <a:fillRect/>
          </a:stretch>
        </p:blipFill>
        <p:spPr bwMode="auto">
          <a:xfrm>
            <a:off x="2590800" y="5416550"/>
            <a:ext cx="4300538" cy="8318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655371"/>
                                        </p:tgtEl>
                                        <p:attrNameLst>
                                          <p:attrName>style.visibility</p:attrName>
                                        </p:attrNameLst>
                                      </p:cBhvr>
                                      <p:to>
                                        <p:strVal val="visible"/>
                                      </p:to>
                                    </p:set>
                                    <p:anim calcmode="lin" valueType="num">
                                      <p:cBhvr>
                                        <p:cTn id="7" dur="500" fill="hold"/>
                                        <p:tgtEl>
                                          <p:spTgt spid="655371"/>
                                        </p:tgtEl>
                                        <p:attrNameLst>
                                          <p:attrName>ppt_w</p:attrName>
                                        </p:attrNameLst>
                                      </p:cBhvr>
                                      <p:tavLst>
                                        <p:tav tm="0">
                                          <p:val>
                                            <p:fltVal val="0"/>
                                          </p:val>
                                        </p:tav>
                                        <p:tav tm="100000">
                                          <p:val>
                                            <p:strVal val="#ppt_w"/>
                                          </p:val>
                                        </p:tav>
                                      </p:tavLst>
                                    </p:anim>
                                    <p:anim calcmode="lin" valueType="num">
                                      <p:cBhvr>
                                        <p:cTn id="8" dur="500" fill="hold"/>
                                        <p:tgtEl>
                                          <p:spTgt spid="655371"/>
                                        </p:tgtEl>
                                        <p:attrNameLst>
                                          <p:attrName>ppt_h</p:attrName>
                                        </p:attrNameLst>
                                      </p:cBhvr>
                                      <p:tavLst>
                                        <p:tav tm="0">
                                          <p:val>
                                            <p:fltVal val="0"/>
                                          </p:val>
                                        </p:tav>
                                        <p:tav tm="100000">
                                          <p:val>
                                            <p:strVal val="#ppt_h"/>
                                          </p:val>
                                        </p:tav>
                                      </p:tavLst>
                                    </p:anim>
                                    <p:animEffect transition="in" filter="fade">
                                      <p:cBhvr>
                                        <p:cTn id="9" dur="500"/>
                                        <p:tgtEl>
                                          <p:spTgt spid="65537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655372"/>
                                        </p:tgtEl>
                                        <p:attrNameLst>
                                          <p:attrName>style.visibility</p:attrName>
                                        </p:attrNameLst>
                                      </p:cBhvr>
                                      <p:to>
                                        <p:strVal val="visible"/>
                                      </p:to>
                                    </p:set>
                                    <p:anim calcmode="lin" valueType="num">
                                      <p:cBhvr>
                                        <p:cTn id="14" dur="500" fill="hold"/>
                                        <p:tgtEl>
                                          <p:spTgt spid="655372"/>
                                        </p:tgtEl>
                                        <p:attrNameLst>
                                          <p:attrName>ppt_w</p:attrName>
                                        </p:attrNameLst>
                                      </p:cBhvr>
                                      <p:tavLst>
                                        <p:tav tm="0">
                                          <p:val>
                                            <p:fltVal val="0"/>
                                          </p:val>
                                        </p:tav>
                                        <p:tav tm="100000">
                                          <p:val>
                                            <p:strVal val="#ppt_w"/>
                                          </p:val>
                                        </p:tav>
                                      </p:tavLst>
                                    </p:anim>
                                    <p:anim calcmode="lin" valueType="num">
                                      <p:cBhvr>
                                        <p:cTn id="15" dur="500" fill="hold"/>
                                        <p:tgtEl>
                                          <p:spTgt spid="655372"/>
                                        </p:tgtEl>
                                        <p:attrNameLst>
                                          <p:attrName>ppt_h</p:attrName>
                                        </p:attrNameLst>
                                      </p:cBhvr>
                                      <p:tavLst>
                                        <p:tav tm="0">
                                          <p:val>
                                            <p:fltVal val="0"/>
                                          </p:val>
                                        </p:tav>
                                        <p:tav tm="100000">
                                          <p:val>
                                            <p:strVal val="#ppt_h"/>
                                          </p:val>
                                        </p:tav>
                                      </p:tavLst>
                                    </p:anim>
                                    <p:animEffect transition="in" filter="fade">
                                      <p:cBhvr>
                                        <p:cTn id="16" dur="500"/>
                                        <p:tgtEl>
                                          <p:spTgt spid="65537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655375"/>
                                        </p:tgtEl>
                                        <p:attrNameLst>
                                          <p:attrName>style.visibility</p:attrName>
                                        </p:attrNameLst>
                                      </p:cBhvr>
                                      <p:to>
                                        <p:strVal val="visible"/>
                                      </p:to>
                                    </p:set>
                                    <p:anim calcmode="lin" valueType="num">
                                      <p:cBhvr>
                                        <p:cTn id="21" dur="500" fill="hold"/>
                                        <p:tgtEl>
                                          <p:spTgt spid="655375"/>
                                        </p:tgtEl>
                                        <p:attrNameLst>
                                          <p:attrName>ppt_w</p:attrName>
                                        </p:attrNameLst>
                                      </p:cBhvr>
                                      <p:tavLst>
                                        <p:tav tm="0">
                                          <p:val>
                                            <p:fltVal val="0"/>
                                          </p:val>
                                        </p:tav>
                                        <p:tav tm="100000">
                                          <p:val>
                                            <p:strVal val="#ppt_w"/>
                                          </p:val>
                                        </p:tav>
                                      </p:tavLst>
                                    </p:anim>
                                    <p:anim calcmode="lin" valueType="num">
                                      <p:cBhvr>
                                        <p:cTn id="22" dur="500" fill="hold"/>
                                        <p:tgtEl>
                                          <p:spTgt spid="655375"/>
                                        </p:tgtEl>
                                        <p:attrNameLst>
                                          <p:attrName>ppt_h</p:attrName>
                                        </p:attrNameLst>
                                      </p:cBhvr>
                                      <p:tavLst>
                                        <p:tav tm="0">
                                          <p:val>
                                            <p:fltVal val="0"/>
                                          </p:val>
                                        </p:tav>
                                        <p:tav tm="100000">
                                          <p:val>
                                            <p:strVal val="#ppt_h"/>
                                          </p:val>
                                        </p:tav>
                                      </p:tavLst>
                                    </p:anim>
                                    <p:animEffect transition="in" filter="fade">
                                      <p:cBhvr>
                                        <p:cTn id="23" dur="500"/>
                                        <p:tgtEl>
                                          <p:spTgt spid="65537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655376"/>
                                        </p:tgtEl>
                                        <p:attrNameLst>
                                          <p:attrName>style.visibility</p:attrName>
                                        </p:attrNameLst>
                                      </p:cBhvr>
                                      <p:to>
                                        <p:strVal val="visible"/>
                                      </p:to>
                                    </p:set>
                                    <p:anim calcmode="lin" valueType="num">
                                      <p:cBhvr>
                                        <p:cTn id="28" dur="500" fill="hold"/>
                                        <p:tgtEl>
                                          <p:spTgt spid="655376"/>
                                        </p:tgtEl>
                                        <p:attrNameLst>
                                          <p:attrName>ppt_w</p:attrName>
                                        </p:attrNameLst>
                                      </p:cBhvr>
                                      <p:tavLst>
                                        <p:tav tm="0">
                                          <p:val>
                                            <p:fltVal val="0"/>
                                          </p:val>
                                        </p:tav>
                                        <p:tav tm="100000">
                                          <p:val>
                                            <p:strVal val="#ppt_w"/>
                                          </p:val>
                                        </p:tav>
                                      </p:tavLst>
                                    </p:anim>
                                    <p:anim calcmode="lin" valueType="num">
                                      <p:cBhvr>
                                        <p:cTn id="29" dur="500" fill="hold"/>
                                        <p:tgtEl>
                                          <p:spTgt spid="655376"/>
                                        </p:tgtEl>
                                        <p:attrNameLst>
                                          <p:attrName>ppt_h</p:attrName>
                                        </p:attrNameLst>
                                      </p:cBhvr>
                                      <p:tavLst>
                                        <p:tav tm="0">
                                          <p:val>
                                            <p:fltVal val="0"/>
                                          </p:val>
                                        </p:tav>
                                        <p:tav tm="100000">
                                          <p:val>
                                            <p:strVal val="#ppt_h"/>
                                          </p:val>
                                        </p:tav>
                                      </p:tavLst>
                                    </p:anim>
                                    <p:animEffect transition="in" filter="fade">
                                      <p:cBhvr>
                                        <p:cTn id="30" dur="500"/>
                                        <p:tgtEl>
                                          <p:spTgt spid="65537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nodeType="clickEffect">
                                  <p:stCondLst>
                                    <p:cond delay="0"/>
                                  </p:stCondLst>
                                  <p:childTnLst>
                                    <p:set>
                                      <p:cBhvr>
                                        <p:cTn id="34" dur="1" fill="hold">
                                          <p:stCondLst>
                                            <p:cond delay="0"/>
                                          </p:stCondLst>
                                        </p:cTn>
                                        <p:tgtEl>
                                          <p:spTgt spid="655377"/>
                                        </p:tgtEl>
                                        <p:attrNameLst>
                                          <p:attrName>style.visibility</p:attrName>
                                        </p:attrNameLst>
                                      </p:cBhvr>
                                      <p:to>
                                        <p:strVal val="visible"/>
                                      </p:to>
                                    </p:set>
                                    <p:anim calcmode="lin" valueType="num">
                                      <p:cBhvr>
                                        <p:cTn id="35" dur="500" fill="hold"/>
                                        <p:tgtEl>
                                          <p:spTgt spid="655377"/>
                                        </p:tgtEl>
                                        <p:attrNameLst>
                                          <p:attrName>ppt_w</p:attrName>
                                        </p:attrNameLst>
                                      </p:cBhvr>
                                      <p:tavLst>
                                        <p:tav tm="0">
                                          <p:val>
                                            <p:fltVal val="0"/>
                                          </p:val>
                                        </p:tav>
                                        <p:tav tm="100000">
                                          <p:val>
                                            <p:strVal val="#ppt_w"/>
                                          </p:val>
                                        </p:tav>
                                      </p:tavLst>
                                    </p:anim>
                                    <p:anim calcmode="lin" valueType="num">
                                      <p:cBhvr>
                                        <p:cTn id="36" dur="500" fill="hold"/>
                                        <p:tgtEl>
                                          <p:spTgt spid="655377"/>
                                        </p:tgtEl>
                                        <p:attrNameLst>
                                          <p:attrName>ppt_h</p:attrName>
                                        </p:attrNameLst>
                                      </p:cBhvr>
                                      <p:tavLst>
                                        <p:tav tm="0">
                                          <p:val>
                                            <p:fltVal val="0"/>
                                          </p:val>
                                        </p:tav>
                                        <p:tav tm="100000">
                                          <p:val>
                                            <p:strVal val="#ppt_h"/>
                                          </p:val>
                                        </p:tav>
                                      </p:tavLst>
                                    </p:anim>
                                    <p:animEffect transition="in" filter="fade">
                                      <p:cBhvr>
                                        <p:cTn id="37" dur="500"/>
                                        <p:tgtEl>
                                          <p:spTgt spid="65537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0" fill="hold" nodeType="clickEffect">
                                  <p:stCondLst>
                                    <p:cond delay="0"/>
                                  </p:stCondLst>
                                  <p:childTnLst>
                                    <p:set>
                                      <p:cBhvr>
                                        <p:cTn id="41" dur="1" fill="hold">
                                          <p:stCondLst>
                                            <p:cond delay="0"/>
                                          </p:stCondLst>
                                        </p:cTn>
                                        <p:tgtEl>
                                          <p:spTgt spid="655378"/>
                                        </p:tgtEl>
                                        <p:attrNameLst>
                                          <p:attrName>style.visibility</p:attrName>
                                        </p:attrNameLst>
                                      </p:cBhvr>
                                      <p:to>
                                        <p:strVal val="visible"/>
                                      </p:to>
                                    </p:set>
                                    <p:anim calcmode="lin" valueType="num">
                                      <p:cBhvr>
                                        <p:cTn id="42" dur="500" fill="hold"/>
                                        <p:tgtEl>
                                          <p:spTgt spid="655378"/>
                                        </p:tgtEl>
                                        <p:attrNameLst>
                                          <p:attrName>ppt_w</p:attrName>
                                        </p:attrNameLst>
                                      </p:cBhvr>
                                      <p:tavLst>
                                        <p:tav tm="0">
                                          <p:val>
                                            <p:fltVal val="0"/>
                                          </p:val>
                                        </p:tav>
                                        <p:tav tm="100000">
                                          <p:val>
                                            <p:strVal val="#ppt_w"/>
                                          </p:val>
                                        </p:tav>
                                      </p:tavLst>
                                    </p:anim>
                                    <p:anim calcmode="lin" valueType="num">
                                      <p:cBhvr>
                                        <p:cTn id="43" dur="500" fill="hold"/>
                                        <p:tgtEl>
                                          <p:spTgt spid="655378"/>
                                        </p:tgtEl>
                                        <p:attrNameLst>
                                          <p:attrName>ppt_h</p:attrName>
                                        </p:attrNameLst>
                                      </p:cBhvr>
                                      <p:tavLst>
                                        <p:tav tm="0">
                                          <p:val>
                                            <p:fltVal val="0"/>
                                          </p:val>
                                        </p:tav>
                                        <p:tav tm="100000">
                                          <p:val>
                                            <p:strVal val="#ppt_h"/>
                                          </p:val>
                                        </p:tav>
                                      </p:tavLst>
                                    </p:anim>
                                    <p:animEffect transition="in" filter="fade">
                                      <p:cBhvr>
                                        <p:cTn id="44" dur="500"/>
                                        <p:tgtEl>
                                          <p:spTgt spid="655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2"/>
          <p:cNvSpPr>
            <a:spLocks noGrp="1" noChangeArrowheads="1"/>
          </p:cNvSpPr>
          <p:nvPr>
            <p:ph type="title"/>
          </p:nvPr>
        </p:nvSpPr>
        <p:spPr>
          <a:xfrm>
            <a:off x="685800" y="306388"/>
            <a:ext cx="6870700" cy="836612"/>
          </a:xfrm>
        </p:spPr>
        <p:txBody>
          <a:bodyPr/>
          <a:lstStyle/>
          <a:p>
            <a:pPr eaLnBrk="1" hangingPunct="1"/>
            <a:r>
              <a:rPr lang="en-US" altLang="zh-TW" smtClean="0"/>
              <a:t>Two-Node Instability (1)</a:t>
            </a:r>
          </a:p>
        </p:txBody>
      </p:sp>
      <p:sp>
        <p:nvSpPr>
          <p:cNvPr id="55301" name="Rectangle 3"/>
          <p:cNvSpPr>
            <a:spLocks noGrp="1" noChangeArrowheads="1"/>
          </p:cNvSpPr>
          <p:nvPr>
            <p:ph sz="quarter" idx="1"/>
          </p:nvPr>
        </p:nvSpPr>
        <p:spPr>
          <a:xfrm>
            <a:off x="685800" y="1219200"/>
            <a:ext cx="7696200" cy="4724400"/>
          </a:xfrm>
        </p:spPr>
        <p:txBody>
          <a:bodyPr/>
          <a:lstStyle/>
          <a:p>
            <a:pPr eaLnBrk="1" hangingPunct="1">
              <a:lnSpc>
                <a:spcPct val="120000"/>
              </a:lnSpc>
            </a:pPr>
            <a:r>
              <a:rPr lang="en-US" altLang="zh-TW" smtClean="0">
                <a:solidFill>
                  <a:srgbClr val="0000CC"/>
                </a:solidFill>
              </a:rPr>
              <a:t>Defining Infinity</a:t>
            </a:r>
          </a:p>
          <a:p>
            <a:pPr lvl="1" eaLnBrk="1" hangingPunct="1"/>
            <a:r>
              <a:rPr lang="en-US" altLang="zh-TW" sz="2600" smtClean="0">
                <a:solidFill>
                  <a:schemeClr val="tx2"/>
                </a:solidFill>
              </a:rPr>
              <a:t>Most implementations define 16 as infinity</a:t>
            </a:r>
          </a:p>
          <a:p>
            <a:pPr eaLnBrk="1" hangingPunct="1">
              <a:lnSpc>
                <a:spcPct val="120000"/>
              </a:lnSpc>
            </a:pPr>
            <a:r>
              <a:rPr lang="en-US" altLang="zh-TW" smtClean="0">
                <a:solidFill>
                  <a:srgbClr val="0000CC"/>
                </a:solidFill>
              </a:rPr>
              <a:t>Split Horizon</a:t>
            </a:r>
          </a:p>
          <a:p>
            <a:pPr lvl="1" eaLnBrk="1" hangingPunct="1"/>
            <a:r>
              <a:rPr lang="en-US" altLang="zh-TW" sz="2600" smtClean="0">
                <a:solidFill>
                  <a:srgbClr val="FF0000"/>
                </a:solidFill>
              </a:rPr>
              <a:t>Instead of flooding the table through each interface, each node sends only part of its table through each interface</a:t>
            </a:r>
          </a:p>
          <a:p>
            <a:pPr lvl="1" eaLnBrk="1" hangingPunct="1"/>
            <a:r>
              <a:rPr lang="en-US" altLang="zh-TW" sz="2600" smtClean="0"/>
              <a:t>E.g. node B thinks that the optimum route to reach X is via A, it does not need to advertise this piece of information to A</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2"/>
          <p:cNvSpPr>
            <a:spLocks noGrp="1" noChangeArrowheads="1"/>
          </p:cNvSpPr>
          <p:nvPr>
            <p:ph type="title"/>
          </p:nvPr>
        </p:nvSpPr>
        <p:spPr>
          <a:xfrm>
            <a:off x="685800" y="306388"/>
            <a:ext cx="6870700" cy="836612"/>
          </a:xfrm>
        </p:spPr>
        <p:txBody>
          <a:bodyPr/>
          <a:lstStyle/>
          <a:p>
            <a:pPr eaLnBrk="1" hangingPunct="1"/>
            <a:r>
              <a:rPr lang="en-US" altLang="zh-TW" smtClean="0"/>
              <a:t>Two-Node Instability (2)</a:t>
            </a:r>
          </a:p>
        </p:txBody>
      </p:sp>
      <p:sp>
        <p:nvSpPr>
          <p:cNvPr id="56325" name="Rectangle 3"/>
          <p:cNvSpPr>
            <a:spLocks noGrp="1" noChangeArrowheads="1"/>
          </p:cNvSpPr>
          <p:nvPr>
            <p:ph sz="quarter" idx="1"/>
          </p:nvPr>
        </p:nvSpPr>
        <p:spPr>
          <a:xfrm>
            <a:off x="685800" y="1219200"/>
            <a:ext cx="7696200" cy="4876800"/>
          </a:xfrm>
        </p:spPr>
        <p:txBody>
          <a:bodyPr/>
          <a:lstStyle/>
          <a:p>
            <a:pPr eaLnBrk="1" hangingPunct="1">
              <a:lnSpc>
                <a:spcPct val="120000"/>
              </a:lnSpc>
            </a:pPr>
            <a:r>
              <a:rPr lang="en-US" altLang="zh-TW" smtClean="0">
                <a:solidFill>
                  <a:srgbClr val="0000CC"/>
                </a:solidFill>
              </a:rPr>
              <a:t>Split Horizon and Poison Reverse</a:t>
            </a:r>
          </a:p>
          <a:p>
            <a:pPr lvl="1" eaLnBrk="1" hangingPunct="1"/>
            <a:r>
              <a:rPr lang="en-US" altLang="zh-TW" sz="2600" smtClean="0">
                <a:solidFill>
                  <a:srgbClr val="FF0000"/>
                </a:solidFill>
              </a:rPr>
              <a:t>One drawback of Split Horizon</a:t>
            </a:r>
          </a:p>
          <a:p>
            <a:pPr lvl="2" eaLnBrk="1" hangingPunct="1"/>
            <a:r>
              <a:rPr lang="en-US" altLang="zh-TW" sz="2200" smtClean="0"/>
              <a:t>Normally, the DV protocol uses a timer and if there is no news about a route, the node deletes the route from its table</a:t>
            </a:r>
          </a:p>
          <a:p>
            <a:pPr lvl="2" eaLnBrk="1" hangingPunct="1"/>
            <a:r>
              <a:rPr lang="en-US" altLang="zh-TW" sz="2200" smtClean="0"/>
              <a:t>In the previous e.g., node A cannot guess that this is due to split horizon or because B has not received any news about X recently</a:t>
            </a:r>
          </a:p>
          <a:p>
            <a:pPr lvl="1" eaLnBrk="1" hangingPunct="1"/>
            <a:r>
              <a:rPr lang="en-US" altLang="zh-TW" sz="2600" smtClean="0">
                <a:solidFill>
                  <a:srgbClr val="FF0000"/>
                </a:solidFill>
              </a:rPr>
              <a:t>Poison Reverse</a:t>
            </a:r>
          </a:p>
          <a:p>
            <a:pPr lvl="2" eaLnBrk="1" hangingPunct="1"/>
            <a:r>
              <a:rPr lang="en-US" altLang="zh-TW" sz="2200" smtClean="0"/>
              <a:t>Node B can still advertise the value for X, but is the source of information is A, it can replace the distance with infinity as a warning</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Three-node </a:t>
            </a:r>
            <a:r>
              <a:rPr lang="en-US" altLang="en-US" i="1" dirty="0">
                <a:latin typeface="Times New Roman" pitchFamily="18" charset="0"/>
              </a:rPr>
              <a:t>instability</a:t>
            </a:r>
          </a:p>
        </p:txBody>
      </p:sp>
      <p:pic>
        <p:nvPicPr>
          <p:cNvPr id="657418" name="Picture 10"/>
          <p:cNvPicPr>
            <a:picLocks noChangeAspect="1" noChangeArrowheads="1"/>
          </p:cNvPicPr>
          <p:nvPr/>
        </p:nvPicPr>
        <p:blipFill>
          <a:blip r:embed="rId3"/>
          <a:srcRect/>
          <a:stretch>
            <a:fillRect/>
          </a:stretch>
        </p:blipFill>
        <p:spPr bwMode="auto">
          <a:xfrm>
            <a:off x="1066800" y="685800"/>
            <a:ext cx="4241800" cy="1295400"/>
          </a:xfrm>
          <a:prstGeom prst="rect">
            <a:avLst/>
          </a:prstGeom>
          <a:noFill/>
          <a:ln w="9525">
            <a:noFill/>
            <a:miter lim="800000"/>
            <a:headEnd/>
            <a:tailEnd/>
          </a:ln>
          <a:effectLst/>
        </p:spPr>
      </p:pic>
      <p:pic>
        <p:nvPicPr>
          <p:cNvPr id="657419" name="Picture 11"/>
          <p:cNvPicPr>
            <a:picLocks noChangeAspect="1" noChangeArrowheads="1"/>
          </p:cNvPicPr>
          <p:nvPr/>
        </p:nvPicPr>
        <p:blipFill>
          <a:blip r:embed="rId4"/>
          <a:srcRect/>
          <a:stretch>
            <a:fillRect/>
          </a:stretch>
        </p:blipFill>
        <p:spPr bwMode="auto">
          <a:xfrm>
            <a:off x="1731963" y="2259013"/>
            <a:ext cx="4287837" cy="1296987"/>
          </a:xfrm>
          <a:prstGeom prst="rect">
            <a:avLst/>
          </a:prstGeom>
          <a:noFill/>
          <a:ln w="9525">
            <a:noFill/>
            <a:miter lim="800000"/>
            <a:headEnd/>
            <a:tailEnd/>
          </a:ln>
          <a:effectLst/>
        </p:spPr>
      </p:pic>
      <p:pic>
        <p:nvPicPr>
          <p:cNvPr id="657420" name="Picture 12"/>
          <p:cNvPicPr>
            <a:picLocks noChangeAspect="1" noChangeArrowheads="1"/>
          </p:cNvPicPr>
          <p:nvPr/>
        </p:nvPicPr>
        <p:blipFill>
          <a:blip r:embed="rId5"/>
          <a:srcRect/>
          <a:stretch>
            <a:fillRect/>
          </a:stretch>
        </p:blipFill>
        <p:spPr bwMode="auto">
          <a:xfrm>
            <a:off x="2360613" y="3833813"/>
            <a:ext cx="4268787" cy="1296987"/>
          </a:xfrm>
          <a:prstGeom prst="rect">
            <a:avLst/>
          </a:prstGeom>
          <a:noFill/>
          <a:ln w="9525">
            <a:noFill/>
            <a:miter lim="800000"/>
            <a:headEnd/>
            <a:tailEnd/>
          </a:ln>
          <a:effectLst/>
        </p:spPr>
      </p:pic>
      <p:pic>
        <p:nvPicPr>
          <p:cNvPr id="657421" name="Picture 13"/>
          <p:cNvPicPr>
            <a:picLocks noChangeAspect="1" noChangeArrowheads="1"/>
          </p:cNvPicPr>
          <p:nvPr/>
        </p:nvPicPr>
        <p:blipFill>
          <a:blip r:embed="rId6"/>
          <a:srcRect/>
          <a:stretch>
            <a:fillRect/>
          </a:stretch>
        </p:blipFill>
        <p:spPr bwMode="auto">
          <a:xfrm>
            <a:off x="2960688" y="5408613"/>
            <a:ext cx="4278312" cy="1296987"/>
          </a:xfrm>
          <a:prstGeom prst="rect">
            <a:avLst/>
          </a:prstGeom>
          <a:noFill/>
          <a:ln w="9525">
            <a:noFill/>
            <a:miter lim="800000"/>
            <a:headEnd/>
            <a:tailEnd/>
          </a:ln>
          <a:effectLst/>
        </p:spPr>
      </p:pic>
      <p:sp>
        <p:nvSpPr>
          <p:cNvPr id="657422" name="Rectangle 14"/>
          <p:cNvSpPr>
            <a:spLocks noChangeArrowheads="1"/>
          </p:cNvSpPr>
          <p:nvPr/>
        </p:nvSpPr>
        <p:spPr bwMode="auto">
          <a:xfrm>
            <a:off x="1676400" y="3000375"/>
            <a:ext cx="1085850" cy="407988"/>
          </a:xfrm>
          <a:prstGeom prst="rect">
            <a:avLst/>
          </a:prstGeom>
          <a:noFill/>
          <a:ln w="28575">
            <a:solidFill>
              <a:schemeClr val="folHlink"/>
            </a:solidFill>
            <a:miter lim="800000"/>
            <a:headEnd/>
            <a:tailEnd/>
          </a:ln>
          <a:effectLst/>
        </p:spPr>
        <p:txBody>
          <a:bodyPr wrap="none" anchor="ctr"/>
          <a:lstStyle/>
          <a:p>
            <a:endParaRPr lang="zh-TW" altLang="en-US">
              <a:ea typeface="新細明體" pitchFamily="18" charset="-120"/>
            </a:endParaRPr>
          </a:p>
        </p:txBody>
      </p:sp>
      <p:grpSp>
        <p:nvGrpSpPr>
          <p:cNvPr id="657428" name="Group 20"/>
          <p:cNvGrpSpPr>
            <a:grpSpLocks/>
          </p:cNvGrpSpPr>
          <p:nvPr/>
        </p:nvGrpSpPr>
        <p:grpSpPr bwMode="auto">
          <a:xfrm>
            <a:off x="4343400" y="5535613"/>
            <a:ext cx="2863850" cy="1112837"/>
            <a:chOff x="2736" y="3487"/>
            <a:chExt cx="1804" cy="701"/>
          </a:xfrm>
        </p:grpSpPr>
        <p:sp>
          <p:nvSpPr>
            <p:cNvPr id="57363" name="Freeform 15"/>
            <p:cNvSpPr>
              <a:spLocks/>
            </p:cNvSpPr>
            <p:nvPr/>
          </p:nvSpPr>
          <p:spPr bwMode="auto">
            <a:xfrm>
              <a:off x="3264" y="3792"/>
              <a:ext cx="381" cy="280"/>
            </a:xfrm>
            <a:custGeom>
              <a:avLst/>
              <a:gdLst>
                <a:gd name="T0" fmla="*/ 0 w 381"/>
                <a:gd name="T1" fmla="*/ 0 h 280"/>
                <a:gd name="T2" fmla="*/ 147 w 381"/>
                <a:gd name="T3" fmla="*/ 240 h 280"/>
                <a:gd name="T4" fmla="*/ 381 w 381"/>
                <a:gd name="T5" fmla="*/ 240 h 280"/>
                <a:gd name="T6" fmla="*/ 0 60000 65536"/>
                <a:gd name="T7" fmla="*/ 0 60000 65536"/>
                <a:gd name="T8" fmla="*/ 0 60000 65536"/>
              </a:gdLst>
              <a:ahLst/>
              <a:cxnLst>
                <a:cxn ang="T6">
                  <a:pos x="T0" y="T1"/>
                </a:cxn>
                <a:cxn ang="T7">
                  <a:pos x="T2" y="T3"/>
                </a:cxn>
                <a:cxn ang="T8">
                  <a:pos x="T4" y="T5"/>
                </a:cxn>
              </a:cxnLst>
              <a:rect l="0" t="0" r="r" b="b"/>
              <a:pathLst>
                <a:path w="381" h="280">
                  <a:moveTo>
                    <a:pt x="0" y="0"/>
                  </a:moveTo>
                  <a:cubicBezTo>
                    <a:pt x="24" y="40"/>
                    <a:pt x="84" y="200"/>
                    <a:pt x="147" y="240"/>
                  </a:cubicBezTo>
                  <a:cubicBezTo>
                    <a:pt x="210" y="280"/>
                    <a:pt x="332" y="240"/>
                    <a:pt x="381" y="240"/>
                  </a:cubicBezTo>
                </a:path>
              </a:pathLst>
            </a:custGeom>
            <a:noFill/>
            <a:ln w="9525">
              <a:solidFill>
                <a:schemeClr val="folHlink"/>
              </a:solidFill>
              <a:round/>
              <a:headEnd type="none" w="med" len="med"/>
              <a:tailEnd type="triangle" w="med" len="med"/>
            </a:ln>
            <a:effectLst/>
          </p:spPr>
          <p:txBody>
            <a:bodyPr/>
            <a:lstStyle/>
            <a:p>
              <a:endParaRPr lang="en-IN"/>
            </a:p>
          </p:txBody>
        </p:sp>
        <p:sp>
          <p:nvSpPr>
            <p:cNvPr id="57364" name="Text Box 16"/>
            <p:cNvSpPr txBox="1">
              <a:spLocks noChangeArrowheads="1"/>
            </p:cNvSpPr>
            <p:nvPr/>
          </p:nvSpPr>
          <p:spPr bwMode="auto">
            <a:xfrm>
              <a:off x="2736" y="3984"/>
              <a:ext cx="768" cy="192"/>
            </a:xfrm>
            <a:prstGeom prst="rect">
              <a:avLst/>
            </a:prstGeom>
            <a:noFill/>
            <a:ln w="9525">
              <a:noFill/>
              <a:miter lim="800000"/>
              <a:headEnd/>
              <a:tailEnd/>
            </a:ln>
            <a:effectLst/>
          </p:spPr>
          <p:txBody>
            <a:bodyPr tIns="0" bIns="0">
              <a:spAutoFit/>
            </a:bodyPr>
            <a:lstStyle/>
            <a:p>
              <a:r>
                <a:rPr lang="en-US" altLang="zh-TW" sz="1000">
                  <a:solidFill>
                    <a:srgbClr val="0000CC"/>
                  </a:solidFill>
                  <a:ea typeface="新細明體" pitchFamily="18" charset="-120"/>
                </a:rPr>
                <a:t>Update loop until infinity</a:t>
              </a:r>
            </a:p>
          </p:txBody>
        </p:sp>
        <p:sp>
          <p:nvSpPr>
            <p:cNvPr id="57365" name="Freeform 17"/>
            <p:cNvSpPr>
              <a:spLocks/>
            </p:cNvSpPr>
            <p:nvPr/>
          </p:nvSpPr>
          <p:spPr bwMode="auto">
            <a:xfrm>
              <a:off x="3735" y="3798"/>
              <a:ext cx="805" cy="390"/>
            </a:xfrm>
            <a:custGeom>
              <a:avLst/>
              <a:gdLst>
                <a:gd name="T0" fmla="*/ 0 w 805"/>
                <a:gd name="T1" fmla="*/ 252 h 390"/>
                <a:gd name="T2" fmla="*/ 171 w 805"/>
                <a:gd name="T3" fmla="*/ 360 h 390"/>
                <a:gd name="T4" fmla="*/ 549 w 805"/>
                <a:gd name="T5" fmla="*/ 360 h 390"/>
                <a:gd name="T6" fmla="*/ 783 w 805"/>
                <a:gd name="T7" fmla="*/ 180 h 390"/>
                <a:gd name="T8" fmla="*/ 684 w 805"/>
                <a:gd name="T9" fmla="*/ 0 h 3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5" h="390">
                  <a:moveTo>
                    <a:pt x="0" y="252"/>
                  </a:moveTo>
                  <a:cubicBezTo>
                    <a:pt x="30" y="270"/>
                    <a:pt x="80" y="342"/>
                    <a:pt x="171" y="360"/>
                  </a:cubicBezTo>
                  <a:cubicBezTo>
                    <a:pt x="262" y="378"/>
                    <a:pt x="447" y="390"/>
                    <a:pt x="549" y="360"/>
                  </a:cubicBezTo>
                  <a:cubicBezTo>
                    <a:pt x="651" y="330"/>
                    <a:pt x="761" y="240"/>
                    <a:pt x="783" y="180"/>
                  </a:cubicBezTo>
                  <a:cubicBezTo>
                    <a:pt x="805" y="120"/>
                    <a:pt x="705" y="38"/>
                    <a:pt x="684" y="0"/>
                  </a:cubicBezTo>
                </a:path>
              </a:pathLst>
            </a:custGeom>
            <a:noFill/>
            <a:ln w="9525">
              <a:solidFill>
                <a:schemeClr val="folHlink"/>
              </a:solidFill>
              <a:round/>
              <a:headEnd type="none" w="med" len="med"/>
              <a:tailEnd type="triangle" w="med" len="med"/>
            </a:ln>
            <a:effectLst/>
          </p:spPr>
          <p:txBody>
            <a:bodyPr/>
            <a:lstStyle/>
            <a:p>
              <a:endParaRPr lang="en-IN"/>
            </a:p>
          </p:txBody>
        </p:sp>
        <p:sp>
          <p:nvSpPr>
            <p:cNvPr id="57366" name="Freeform 18"/>
            <p:cNvSpPr>
              <a:spLocks/>
            </p:cNvSpPr>
            <p:nvPr/>
          </p:nvSpPr>
          <p:spPr bwMode="auto">
            <a:xfrm>
              <a:off x="3360" y="3487"/>
              <a:ext cx="768" cy="209"/>
            </a:xfrm>
            <a:custGeom>
              <a:avLst/>
              <a:gdLst>
                <a:gd name="T0" fmla="*/ 487 w 1212"/>
                <a:gd name="T1" fmla="*/ 179 h 209"/>
                <a:gd name="T2" fmla="*/ 405 w 1212"/>
                <a:gd name="T3" fmla="*/ 71 h 209"/>
                <a:gd name="T4" fmla="*/ 282 w 1212"/>
                <a:gd name="T5" fmla="*/ 5 h 209"/>
                <a:gd name="T6" fmla="*/ 123 w 1212"/>
                <a:gd name="T7" fmla="*/ 41 h 209"/>
                <a:gd name="T8" fmla="*/ 0 w 1212"/>
                <a:gd name="T9" fmla="*/ 209 h 2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2" h="209">
                  <a:moveTo>
                    <a:pt x="1212" y="179"/>
                  </a:moveTo>
                  <a:cubicBezTo>
                    <a:pt x="1178" y="161"/>
                    <a:pt x="1093" y="100"/>
                    <a:pt x="1008" y="71"/>
                  </a:cubicBezTo>
                  <a:cubicBezTo>
                    <a:pt x="923" y="42"/>
                    <a:pt x="819" y="10"/>
                    <a:pt x="702" y="5"/>
                  </a:cubicBezTo>
                  <a:cubicBezTo>
                    <a:pt x="585" y="0"/>
                    <a:pt x="423" y="7"/>
                    <a:pt x="306" y="41"/>
                  </a:cubicBezTo>
                  <a:cubicBezTo>
                    <a:pt x="189" y="75"/>
                    <a:pt x="64" y="174"/>
                    <a:pt x="0" y="209"/>
                  </a:cubicBezTo>
                </a:path>
              </a:pathLst>
            </a:custGeom>
            <a:noFill/>
            <a:ln w="9525">
              <a:solidFill>
                <a:schemeClr val="folHlink"/>
              </a:solidFill>
              <a:round/>
              <a:headEnd type="none" w="med" len="med"/>
              <a:tailEnd type="triangle" w="med" len="med"/>
            </a:ln>
            <a:effectLst/>
          </p:spPr>
          <p:txBody>
            <a:bodyPr/>
            <a:lstStyle/>
            <a:p>
              <a:endParaRPr lang="en-IN"/>
            </a:p>
          </p:txBody>
        </p:sp>
      </p:grpSp>
      <p:sp>
        <p:nvSpPr>
          <p:cNvPr id="657427" name="Text Box 19"/>
          <p:cNvSpPr txBox="1">
            <a:spLocks noChangeArrowheads="1"/>
          </p:cNvSpPr>
          <p:nvPr/>
        </p:nvSpPr>
        <p:spPr bwMode="auto">
          <a:xfrm>
            <a:off x="5715000" y="1066800"/>
            <a:ext cx="2971800" cy="915988"/>
          </a:xfrm>
          <a:prstGeom prst="rect">
            <a:avLst/>
          </a:prstGeom>
          <a:noFill/>
          <a:ln w="9525">
            <a:noFill/>
            <a:miter lim="800000"/>
            <a:headEnd/>
            <a:tailEnd/>
          </a:ln>
          <a:effectLst/>
        </p:spPr>
        <p:txBody>
          <a:bodyPr>
            <a:spAutoFit/>
          </a:bodyPr>
          <a:lstStyle/>
          <a:p>
            <a:r>
              <a:rPr lang="en-US" altLang="zh-TW" i="1">
                <a:solidFill>
                  <a:schemeClr val="hlink"/>
                </a:solidFill>
                <a:ea typeface="新細明體" pitchFamily="18" charset="-120"/>
              </a:rPr>
              <a:t>If the instability is btw three nodes, stability cannot be guaranteed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657418"/>
                                        </p:tgtEl>
                                        <p:attrNameLst>
                                          <p:attrName>style.visibility</p:attrName>
                                        </p:attrNameLst>
                                      </p:cBhvr>
                                      <p:to>
                                        <p:strVal val="visible"/>
                                      </p:to>
                                    </p:set>
                                    <p:animEffect transition="in" filter="barn(inHorizontal)">
                                      <p:cBhvr>
                                        <p:cTn id="7" dur="500"/>
                                        <p:tgtEl>
                                          <p:spTgt spid="6574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nodeType="clickEffect">
                                  <p:stCondLst>
                                    <p:cond delay="0"/>
                                  </p:stCondLst>
                                  <p:childTnLst>
                                    <p:set>
                                      <p:cBhvr>
                                        <p:cTn id="11" dur="1" fill="hold">
                                          <p:stCondLst>
                                            <p:cond delay="0"/>
                                          </p:stCondLst>
                                        </p:cTn>
                                        <p:tgtEl>
                                          <p:spTgt spid="657419"/>
                                        </p:tgtEl>
                                        <p:attrNameLst>
                                          <p:attrName>style.visibility</p:attrName>
                                        </p:attrNameLst>
                                      </p:cBhvr>
                                      <p:to>
                                        <p:strVal val="visible"/>
                                      </p:to>
                                    </p:set>
                                    <p:animEffect transition="in" filter="barn(inHorizontal)">
                                      <p:cBhvr>
                                        <p:cTn id="12" dur="500"/>
                                        <p:tgtEl>
                                          <p:spTgt spid="6574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5742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26" fill="hold" nodeType="clickEffect">
                                  <p:stCondLst>
                                    <p:cond delay="0"/>
                                  </p:stCondLst>
                                  <p:childTnLst>
                                    <p:set>
                                      <p:cBhvr>
                                        <p:cTn id="20" dur="1" fill="hold">
                                          <p:stCondLst>
                                            <p:cond delay="0"/>
                                          </p:stCondLst>
                                        </p:cTn>
                                        <p:tgtEl>
                                          <p:spTgt spid="657420"/>
                                        </p:tgtEl>
                                        <p:attrNameLst>
                                          <p:attrName>style.visibility</p:attrName>
                                        </p:attrNameLst>
                                      </p:cBhvr>
                                      <p:to>
                                        <p:strVal val="visible"/>
                                      </p:to>
                                    </p:set>
                                    <p:animEffect transition="in" filter="barn(inHorizontal)">
                                      <p:cBhvr>
                                        <p:cTn id="21" dur="500"/>
                                        <p:tgtEl>
                                          <p:spTgt spid="65742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6" presetClass="entr" presetSubtype="26" fill="hold" nodeType="clickEffect">
                                  <p:stCondLst>
                                    <p:cond delay="0"/>
                                  </p:stCondLst>
                                  <p:childTnLst>
                                    <p:set>
                                      <p:cBhvr>
                                        <p:cTn id="25" dur="1" fill="hold">
                                          <p:stCondLst>
                                            <p:cond delay="0"/>
                                          </p:stCondLst>
                                        </p:cTn>
                                        <p:tgtEl>
                                          <p:spTgt spid="657421"/>
                                        </p:tgtEl>
                                        <p:attrNameLst>
                                          <p:attrName>style.visibility</p:attrName>
                                        </p:attrNameLst>
                                      </p:cBhvr>
                                      <p:to>
                                        <p:strVal val="visible"/>
                                      </p:to>
                                    </p:set>
                                    <p:animEffect transition="in" filter="barn(inHorizontal)">
                                      <p:cBhvr>
                                        <p:cTn id="26" dur="500"/>
                                        <p:tgtEl>
                                          <p:spTgt spid="65742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5742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574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22" grpId="0" animBg="1"/>
      <p:bldP spid="657427"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7" name="Text Box 3"/>
          <p:cNvSpPr txBox="1">
            <a:spLocks noChangeArrowheads="1"/>
          </p:cNvSpPr>
          <p:nvPr/>
        </p:nvSpPr>
        <p:spPr bwMode="auto">
          <a:xfrm>
            <a:off x="228600" y="263525"/>
            <a:ext cx="936475"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RIP</a:t>
            </a:r>
            <a:endParaRPr lang="en-US" altLang="zh-TW" sz="3600" dirty="0">
              <a:solidFill>
                <a:schemeClr val="bg1"/>
              </a:solidFill>
              <a:latin typeface="Times" pitchFamily="18" charset="0"/>
              <a:ea typeface="新細明體" pitchFamily="18" charset="-120"/>
            </a:endParaRPr>
          </a:p>
        </p:txBody>
      </p:sp>
      <p:sp>
        <p:nvSpPr>
          <p:cNvPr id="59398"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59399" name="Rectangle 5"/>
          <p:cNvSpPr>
            <a:spLocks noChangeArrowheads="1"/>
          </p:cNvSpPr>
          <p:nvPr/>
        </p:nvSpPr>
        <p:spPr bwMode="auto">
          <a:xfrm>
            <a:off x="381000" y="1524000"/>
            <a:ext cx="8534400" cy="3081338"/>
          </a:xfrm>
          <a:prstGeom prst="rect">
            <a:avLst/>
          </a:prstGeom>
          <a:noFill/>
          <a:ln w="9525">
            <a:noFill/>
            <a:miter lim="800000"/>
            <a:headEnd/>
            <a:tailEnd/>
          </a:ln>
          <a:effectLst/>
        </p:spPr>
        <p:txBody>
          <a:bodyPr>
            <a:spAutoFit/>
          </a:bodyPr>
          <a:lstStyle/>
          <a:p>
            <a:pPr algn="just"/>
            <a:r>
              <a:rPr lang="en-US" altLang="zh-TW" sz="2800">
                <a:latin typeface="Arial Unicode MS" pitchFamily="34" charset="-128"/>
                <a:ea typeface="新細明體" pitchFamily="18" charset="-120"/>
              </a:rPr>
              <a:t>The Routing Information Protocol (RIP) is an intra-domain (interior) routing protocol used inside an autonomous system. It is a very simple protocol based on distance vector routing. RIP implements distance vector routing directly with some considerations. </a:t>
            </a:r>
          </a:p>
          <a:p>
            <a:pPr algn="just"/>
            <a:r>
              <a:rPr lang="en-US" altLang="zh-TW" sz="2800">
                <a:latin typeface="Arial Unicode MS" pitchFamily="34" charset="-128"/>
                <a:ea typeface="新細明體" pitchFamily="18" charset="-120"/>
              </a:rPr>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825346"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61445"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825348" name="Rectangle 4"/>
          <p:cNvSpPr>
            <a:spLocks noChangeArrowheads="1"/>
          </p:cNvSpPr>
          <p:nvPr/>
        </p:nvSpPr>
        <p:spPr bwMode="auto">
          <a:xfrm>
            <a:off x="304800" y="989013"/>
            <a:ext cx="8382000" cy="2570162"/>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RIP Message Format</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Request and Response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Timers in RIP</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RIP Version 2</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Encapsulation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25348"/>
                                        </p:tgtEl>
                                        <p:attrNameLst>
                                          <p:attrName>style.visibility</p:attrName>
                                        </p:attrNameLst>
                                      </p:cBhvr>
                                      <p:to>
                                        <p:strVal val="visible"/>
                                      </p:to>
                                    </p:set>
                                    <p:animEffect transition="in" filter="wipe(up)">
                                      <p:cBhvr>
                                        <p:cTn id="7" dur="5000"/>
                                        <p:tgtEl>
                                          <p:spTgt spid="825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534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2"/>
          <p:cNvSpPr>
            <a:spLocks noGrp="1" noChangeArrowheads="1"/>
          </p:cNvSpPr>
          <p:nvPr>
            <p:ph type="title"/>
          </p:nvPr>
        </p:nvSpPr>
        <p:spPr>
          <a:xfrm>
            <a:off x="685800" y="306388"/>
            <a:ext cx="6870700" cy="836612"/>
          </a:xfrm>
        </p:spPr>
        <p:txBody>
          <a:bodyPr/>
          <a:lstStyle/>
          <a:p>
            <a:pPr eaLnBrk="1" hangingPunct="1"/>
            <a:r>
              <a:rPr lang="en-US" altLang="zh-TW" smtClean="0"/>
              <a:t>RIP messages</a:t>
            </a:r>
          </a:p>
        </p:txBody>
      </p:sp>
      <p:sp>
        <p:nvSpPr>
          <p:cNvPr id="63493" name="Rectangle 3"/>
          <p:cNvSpPr>
            <a:spLocks noGrp="1" noChangeArrowheads="1"/>
          </p:cNvSpPr>
          <p:nvPr>
            <p:ph sz="quarter" idx="1"/>
          </p:nvPr>
        </p:nvSpPr>
        <p:spPr>
          <a:xfrm>
            <a:off x="685800" y="1219200"/>
            <a:ext cx="7696200" cy="4876800"/>
          </a:xfrm>
        </p:spPr>
        <p:txBody>
          <a:bodyPr/>
          <a:lstStyle/>
          <a:p>
            <a:pPr eaLnBrk="1" hangingPunct="1">
              <a:lnSpc>
                <a:spcPct val="120000"/>
              </a:lnSpc>
            </a:pPr>
            <a:r>
              <a:rPr lang="en-US" altLang="zh-TW" smtClean="0">
                <a:solidFill>
                  <a:srgbClr val="0000CC"/>
                </a:solidFill>
              </a:rPr>
              <a:t>Request</a:t>
            </a:r>
          </a:p>
          <a:p>
            <a:pPr lvl="1" eaLnBrk="1" hangingPunct="1"/>
            <a:r>
              <a:rPr lang="en-US" altLang="zh-TW" sz="2600" smtClean="0">
                <a:solidFill>
                  <a:srgbClr val="FF0000"/>
                </a:solidFill>
              </a:rPr>
              <a:t>A request message is sent by a router that has just come up or by a router that has some time-out entries</a:t>
            </a:r>
          </a:p>
          <a:p>
            <a:pPr lvl="1" eaLnBrk="1" hangingPunct="1"/>
            <a:r>
              <a:rPr lang="en-US" altLang="zh-TW" sz="2600" smtClean="0">
                <a:solidFill>
                  <a:srgbClr val="FF0000"/>
                </a:solidFill>
              </a:rPr>
              <a:t>A request can ask about specific entries or all entries</a:t>
            </a:r>
            <a:endParaRPr lang="en-US" altLang="zh-TW" sz="2600" smtClean="0"/>
          </a:p>
          <a:p>
            <a:pPr eaLnBrk="1" hangingPunct="1"/>
            <a:r>
              <a:rPr lang="en-US" altLang="zh-TW" smtClean="0">
                <a:solidFill>
                  <a:srgbClr val="0000CC"/>
                </a:solidFill>
              </a:rPr>
              <a:t>Response</a:t>
            </a:r>
            <a:endParaRPr lang="en-US" altLang="zh-TW" sz="3000" b="1" smtClean="0">
              <a:solidFill>
                <a:srgbClr val="0000CC"/>
              </a:solidFill>
            </a:endParaRPr>
          </a:p>
          <a:p>
            <a:pPr lvl="1" eaLnBrk="1" hangingPunct="1"/>
            <a:r>
              <a:rPr lang="en-US" altLang="zh-TW" sz="2600" smtClean="0"/>
              <a:t>A response can be either solicited or unsolicited (30s or when there is a change in the routing table)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2"/>
          <p:cNvSpPr>
            <a:spLocks noGrp="1" noChangeArrowheads="1"/>
          </p:cNvSpPr>
          <p:nvPr>
            <p:ph type="title"/>
          </p:nvPr>
        </p:nvSpPr>
        <p:spPr>
          <a:xfrm>
            <a:off x="685800" y="306388"/>
            <a:ext cx="6870700" cy="836612"/>
          </a:xfrm>
        </p:spPr>
        <p:txBody>
          <a:bodyPr/>
          <a:lstStyle/>
          <a:p>
            <a:pPr eaLnBrk="1" hangingPunct="1"/>
            <a:r>
              <a:rPr lang="en-US" altLang="zh-TW" smtClean="0"/>
              <a:t>RIP Timers</a:t>
            </a:r>
          </a:p>
        </p:txBody>
      </p:sp>
      <p:sp>
        <p:nvSpPr>
          <p:cNvPr id="64517" name="Rectangle 3"/>
          <p:cNvSpPr>
            <a:spLocks noGrp="1" noChangeArrowheads="1"/>
          </p:cNvSpPr>
          <p:nvPr>
            <p:ph sz="quarter" idx="1"/>
          </p:nvPr>
        </p:nvSpPr>
        <p:spPr>
          <a:xfrm>
            <a:off x="685800" y="1219200"/>
            <a:ext cx="7696200" cy="4876800"/>
          </a:xfrm>
        </p:spPr>
        <p:txBody>
          <a:bodyPr/>
          <a:lstStyle/>
          <a:p>
            <a:pPr eaLnBrk="1" hangingPunct="1">
              <a:lnSpc>
                <a:spcPct val="120000"/>
              </a:lnSpc>
            </a:pPr>
            <a:r>
              <a:rPr lang="en-US" altLang="zh-TW" smtClean="0">
                <a:solidFill>
                  <a:srgbClr val="0000CC"/>
                </a:solidFill>
              </a:rPr>
              <a:t>Periodic timer</a:t>
            </a:r>
          </a:p>
          <a:p>
            <a:pPr lvl="1" eaLnBrk="1" hangingPunct="1"/>
            <a:r>
              <a:rPr lang="en-US" altLang="zh-TW" sz="2200" smtClean="0">
                <a:solidFill>
                  <a:srgbClr val="FF0000"/>
                </a:solidFill>
              </a:rPr>
              <a:t>It controls the advertising of regular update message (25 ~ 30 sec)</a:t>
            </a:r>
            <a:endParaRPr lang="en-US" altLang="zh-TW" sz="2200" smtClean="0"/>
          </a:p>
          <a:p>
            <a:pPr eaLnBrk="1" hangingPunct="1"/>
            <a:r>
              <a:rPr lang="en-US" altLang="zh-TW" smtClean="0">
                <a:solidFill>
                  <a:srgbClr val="0000CC"/>
                </a:solidFill>
              </a:rPr>
              <a:t>Expiration timer</a:t>
            </a:r>
            <a:endParaRPr lang="en-US" altLang="zh-TW" b="1" smtClean="0">
              <a:solidFill>
                <a:srgbClr val="0000CC"/>
              </a:solidFill>
            </a:endParaRPr>
          </a:p>
          <a:p>
            <a:pPr lvl="1" eaLnBrk="1" hangingPunct="1"/>
            <a:r>
              <a:rPr lang="en-US" altLang="zh-TW" sz="2200" smtClean="0"/>
              <a:t>It governs the validity of a route (180 sec)</a:t>
            </a:r>
          </a:p>
          <a:p>
            <a:pPr lvl="1" eaLnBrk="1" hangingPunct="1"/>
            <a:r>
              <a:rPr lang="en-US" altLang="zh-TW" sz="2200" smtClean="0"/>
              <a:t>The route is considered expired and the hop count of the route is set to 16</a:t>
            </a:r>
          </a:p>
          <a:p>
            <a:pPr eaLnBrk="1" hangingPunct="1"/>
            <a:r>
              <a:rPr lang="en-US" altLang="zh-TW" smtClean="0">
                <a:solidFill>
                  <a:srgbClr val="0000CC"/>
                </a:solidFill>
              </a:rPr>
              <a:t>Garbage collection timer</a:t>
            </a:r>
          </a:p>
          <a:p>
            <a:pPr lvl="1" eaLnBrk="1" hangingPunct="1"/>
            <a:r>
              <a:rPr lang="en-US" altLang="zh-TW" sz="2400" smtClean="0"/>
              <a:t>A invalid route is not purged from the routing table until this timer expires (120 sec)</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
          <p:cNvSpPr>
            <a:spLocks noGrp="1" noChangeArrowheads="1"/>
          </p:cNvSpPr>
          <p:nvPr>
            <p:ph type="title"/>
          </p:nvPr>
        </p:nvSpPr>
        <p:spPr>
          <a:xfrm>
            <a:off x="685800" y="306388"/>
            <a:ext cx="6870700" cy="836612"/>
          </a:xfrm>
        </p:spPr>
        <p:txBody>
          <a:bodyPr/>
          <a:lstStyle/>
          <a:p>
            <a:pPr eaLnBrk="1" hangingPunct="1"/>
            <a:r>
              <a:rPr lang="en-US" altLang="zh-TW" smtClean="0"/>
              <a:t>RIPv2 vs.  RIPv1</a:t>
            </a:r>
          </a:p>
        </p:txBody>
      </p:sp>
      <p:sp>
        <p:nvSpPr>
          <p:cNvPr id="65541" name="Rectangle 3"/>
          <p:cNvSpPr>
            <a:spLocks noGrp="1" noChangeArrowheads="1"/>
          </p:cNvSpPr>
          <p:nvPr>
            <p:ph sz="quarter" idx="1"/>
          </p:nvPr>
        </p:nvSpPr>
        <p:spPr>
          <a:xfrm>
            <a:off x="685800" y="1219200"/>
            <a:ext cx="7696200" cy="4876800"/>
          </a:xfrm>
        </p:spPr>
        <p:txBody>
          <a:bodyPr/>
          <a:lstStyle/>
          <a:p>
            <a:pPr eaLnBrk="1" hangingPunct="1">
              <a:lnSpc>
                <a:spcPct val="120000"/>
              </a:lnSpc>
            </a:pPr>
            <a:r>
              <a:rPr lang="en-US" altLang="zh-TW" smtClean="0">
                <a:solidFill>
                  <a:srgbClr val="0000CC"/>
                </a:solidFill>
              </a:rPr>
              <a:t>Classless Addressing</a:t>
            </a:r>
            <a:endParaRPr lang="en-US" altLang="zh-TW" sz="2600" smtClean="0"/>
          </a:p>
          <a:p>
            <a:pPr eaLnBrk="1" hangingPunct="1">
              <a:lnSpc>
                <a:spcPct val="130000"/>
              </a:lnSpc>
            </a:pPr>
            <a:r>
              <a:rPr lang="en-US" altLang="zh-TW" smtClean="0">
                <a:solidFill>
                  <a:srgbClr val="0000CC"/>
                </a:solidFill>
              </a:rPr>
              <a:t>Authentication</a:t>
            </a:r>
            <a:endParaRPr lang="en-US" altLang="zh-TW" sz="2600" smtClean="0"/>
          </a:p>
          <a:p>
            <a:pPr eaLnBrk="1" hangingPunct="1">
              <a:lnSpc>
                <a:spcPct val="130000"/>
              </a:lnSpc>
            </a:pPr>
            <a:r>
              <a:rPr lang="en-US" altLang="zh-TW" smtClean="0">
                <a:solidFill>
                  <a:srgbClr val="0000CC"/>
                </a:solidFill>
              </a:rPr>
              <a:t>Multicasting</a:t>
            </a:r>
          </a:p>
          <a:p>
            <a:pPr lvl="1" eaLnBrk="1" hangingPunct="1"/>
            <a:r>
              <a:rPr lang="en-US" altLang="zh-TW" sz="2400" smtClean="0"/>
              <a:t>RIPv1 uses broadcasting to send RIP messages to every neighbors. Routers as well as hosts receive the packets</a:t>
            </a:r>
          </a:p>
          <a:p>
            <a:pPr lvl="1" eaLnBrk="1" hangingPunct="1"/>
            <a:r>
              <a:rPr lang="en-US" altLang="zh-TW" sz="2400" smtClean="0"/>
              <a:t>RIPv2 uses the all-router multicast address to send the RIP messages only to RIP routers in the network</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Example </a:t>
            </a:r>
            <a:r>
              <a:rPr lang="en-US" altLang="en-US" i="1" dirty="0">
                <a:latin typeface="Times New Roman" pitchFamily="18" charset="0"/>
              </a:rPr>
              <a:t>of a domain using RIP</a:t>
            </a:r>
          </a:p>
        </p:txBody>
      </p:sp>
      <p:pic>
        <p:nvPicPr>
          <p:cNvPr id="66572" name="Picture 10"/>
          <p:cNvPicPr>
            <a:picLocks noChangeAspect="1" noChangeArrowheads="1"/>
          </p:cNvPicPr>
          <p:nvPr/>
        </p:nvPicPr>
        <p:blipFill>
          <a:blip r:embed="rId3"/>
          <a:srcRect/>
          <a:stretch>
            <a:fillRect/>
          </a:stretch>
        </p:blipFill>
        <p:spPr bwMode="auto">
          <a:xfrm>
            <a:off x="1325563" y="919163"/>
            <a:ext cx="6827837" cy="53292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RIP </a:t>
            </a:r>
            <a:r>
              <a:rPr lang="en-US" altLang="en-US" i="1" dirty="0">
                <a:latin typeface="Times New Roman" pitchFamily="18" charset="0"/>
              </a:rPr>
              <a:t>message format</a:t>
            </a:r>
          </a:p>
        </p:txBody>
      </p:sp>
      <p:pic>
        <p:nvPicPr>
          <p:cNvPr id="68620" name="Picture 10"/>
          <p:cNvPicPr>
            <a:picLocks noChangeAspect="1" noChangeArrowheads="1"/>
          </p:cNvPicPr>
          <p:nvPr/>
        </p:nvPicPr>
        <p:blipFill>
          <a:blip r:embed="rId3"/>
          <a:srcRect/>
          <a:stretch>
            <a:fillRect/>
          </a:stretch>
        </p:blipFill>
        <p:spPr bwMode="auto">
          <a:xfrm>
            <a:off x="909638" y="2300288"/>
            <a:ext cx="6791325" cy="1901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Request </a:t>
            </a:r>
            <a:r>
              <a:rPr lang="en-US" altLang="en-US" i="1" dirty="0">
                <a:latin typeface="Times New Roman" pitchFamily="18" charset="0"/>
              </a:rPr>
              <a:t>messages</a:t>
            </a:r>
          </a:p>
        </p:txBody>
      </p:sp>
      <p:pic>
        <p:nvPicPr>
          <p:cNvPr id="663563" name="Picture 11"/>
          <p:cNvPicPr>
            <a:picLocks noChangeAspect="1" noChangeArrowheads="1"/>
          </p:cNvPicPr>
          <p:nvPr/>
        </p:nvPicPr>
        <p:blipFill>
          <a:blip r:embed="rId3"/>
          <a:srcRect/>
          <a:stretch>
            <a:fillRect/>
          </a:stretch>
        </p:blipFill>
        <p:spPr bwMode="auto">
          <a:xfrm>
            <a:off x="533400" y="1295400"/>
            <a:ext cx="4122738" cy="1574800"/>
          </a:xfrm>
          <a:prstGeom prst="rect">
            <a:avLst/>
          </a:prstGeom>
          <a:noFill/>
          <a:ln w="9525">
            <a:noFill/>
            <a:miter lim="800000"/>
            <a:headEnd/>
            <a:tailEnd/>
          </a:ln>
          <a:effectLst/>
        </p:spPr>
      </p:pic>
      <p:pic>
        <p:nvPicPr>
          <p:cNvPr id="663564" name="Picture 12"/>
          <p:cNvPicPr>
            <a:picLocks noChangeAspect="1" noChangeArrowheads="1"/>
          </p:cNvPicPr>
          <p:nvPr/>
        </p:nvPicPr>
        <p:blipFill>
          <a:blip r:embed="rId4"/>
          <a:srcRect/>
          <a:stretch>
            <a:fillRect/>
          </a:stretch>
        </p:blipFill>
        <p:spPr bwMode="auto">
          <a:xfrm>
            <a:off x="4021138" y="3606800"/>
            <a:ext cx="3675062" cy="15748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663563"/>
                                        </p:tgtEl>
                                        <p:attrNameLst>
                                          <p:attrName>style.visibility</p:attrName>
                                        </p:attrNameLst>
                                      </p:cBhvr>
                                      <p:to>
                                        <p:strVal val="visible"/>
                                      </p:to>
                                    </p:set>
                                    <p:animEffect transition="in" filter="wheel(4)">
                                      <p:cBhvr>
                                        <p:cTn id="7" dur="1000"/>
                                        <p:tgtEl>
                                          <p:spTgt spid="6635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nodeType="clickEffect">
                                  <p:stCondLst>
                                    <p:cond delay="0"/>
                                  </p:stCondLst>
                                  <p:childTnLst>
                                    <p:set>
                                      <p:cBhvr>
                                        <p:cTn id="11" dur="1" fill="hold">
                                          <p:stCondLst>
                                            <p:cond delay="0"/>
                                          </p:stCondLst>
                                        </p:cTn>
                                        <p:tgtEl>
                                          <p:spTgt spid="663564"/>
                                        </p:tgtEl>
                                        <p:attrNameLst>
                                          <p:attrName>style.visibility</p:attrName>
                                        </p:attrNameLst>
                                      </p:cBhvr>
                                      <p:to>
                                        <p:strVal val="visible"/>
                                      </p:to>
                                    </p:set>
                                    <p:animEffect transition="in" filter="wheel(4)">
                                      <p:cBhvr>
                                        <p:cTn id="12" dur="1000"/>
                                        <p:tgtEl>
                                          <p:spTgt spid="663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RIP </a:t>
            </a:r>
            <a:r>
              <a:rPr lang="en-US" altLang="en-US" i="1" dirty="0">
                <a:latin typeface="Times New Roman" pitchFamily="18" charset="0"/>
              </a:rPr>
              <a:t>timers</a:t>
            </a:r>
          </a:p>
        </p:txBody>
      </p:sp>
      <p:pic>
        <p:nvPicPr>
          <p:cNvPr id="76812" name="Picture 10"/>
          <p:cNvPicPr>
            <a:picLocks noChangeAspect="1" noChangeArrowheads="1"/>
          </p:cNvPicPr>
          <p:nvPr/>
        </p:nvPicPr>
        <p:blipFill>
          <a:blip r:embed="rId3"/>
          <a:srcRect/>
          <a:stretch>
            <a:fillRect/>
          </a:stretch>
        </p:blipFill>
        <p:spPr bwMode="auto">
          <a:xfrm>
            <a:off x="874713" y="2511425"/>
            <a:ext cx="7202487" cy="152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2"/>
          <p:cNvSpPr txBox="1">
            <a:spLocks noChangeArrowheads="1"/>
          </p:cNvSpPr>
          <p:nvPr/>
        </p:nvSpPr>
        <p:spPr bwMode="auto">
          <a:xfrm>
            <a:off x="76200" y="696913"/>
            <a:ext cx="8839200" cy="3378200"/>
          </a:xfrm>
          <a:prstGeom prst="rect">
            <a:avLst/>
          </a:prstGeom>
          <a:noFill/>
          <a:ln w="9525">
            <a:noFill/>
            <a:miter lim="800000"/>
            <a:headEnd/>
            <a:tailEnd/>
          </a:ln>
          <a:effectLst/>
        </p:spPr>
        <p:txBody>
          <a:bodyPr>
            <a:spAutoFit/>
          </a:bodyPr>
          <a:lstStyle/>
          <a:p>
            <a:pPr algn="just"/>
            <a:r>
              <a:rPr lang="en-US" altLang="zh-TW" sz="2400">
                <a:latin typeface="Arial Unicode MS" pitchFamily="34" charset="-128"/>
                <a:ea typeface="新細明體" pitchFamily="18" charset="-120"/>
              </a:rPr>
              <a:t>A routing table has 20 entries. It does not receive information about five routes for 200 s. How many timers are running at this time?</a:t>
            </a:r>
            <a:br>
              <a:rPr lang="en-US" altLang="zh-TW" sz="2400">
                <a:latin typeface="Arial Unicode MS" pitchFamily="34" charset="-128"/>
                <a:ea typeface="新細明體" pitchFamily="18" charset="-120"/>
              </a:rPr>
            </a:br>
            <a:endParaRPr lang="en-US" altLang="zh-TW" sz="2400">
              <a:latin typeface="Arial Unicode MS" pitchFamily="34" charset="-128"/>
              <a:ea typeface="新細明體" pitchFamily="18" charset="-120"/>
            </a:endParaRPr>
          </a:p>
          <a:p>
            <a:pPr algn="just"/>
            <a:r>
              <a:rPr lang="en-US" altLang="zh-TW" sz="2400" i="1">
                <a:solidFill>
                  <a:schemeClr val="hlink"/>
                </a:solidFill>
                <a:latin typeface="Arial Unicode MS" pitchFamily="34" charset="-128"/>
                <a:ea typeface="新細明體" pitchFamily="18" charset="-120"/>
              </a:rPr>
              <a:t>Solution</a:t>
            </a:r>
          </a:p>
          <a:p>
            <a:pPr algn="just"/>
            <a:r>
              <a:rPr lang="en-US" altLang="zh-TW" sz="2400">
                <a:latin typeface="Arial Unicode MS" pitchFamily="34" charset="-128"/>
                <a:ea typeface="新細明體" pitchFamily="18" charset="-120"/>
              </a:rPr>
              <a:t>The 21 timers are listed below:</a:t>
            </a:r>
          </a:p>
          <a:p>
            <a:pPr algn="just"/>
            <a:r>
              <a:rPr lang="en-US" altLang="zh-TW" sz="2400">
                <a:solidFill>
                  <a:schemeClr val="folHlink"/>
                </a:solidFill>
                <a:latin typeface="Arial Unicode MS" pitchFamily="34" charset="-128"/>
                <a:ea typeface="新細明體" pitchFamily="18" charset="-120"/>
              </a:rPr>
              <a:t>Periodic timer</a:t>
            </a:r>
            <a:r>
              <a:rPr lang="en-US" altLang="zh-TW" sz="2400">
                <a:latin typeface="Arial Unicode MS" pitchFamily="34" charset="-128"/>
                <a:ea typeface="新細明體" pitchFamily="18" charset="-120"/>
              </a:rPr>
              <a:t>: 1</a:t>
            </a:r>
          </a:p>
          <a:p>
            <a:pPr algn="just"/>
            <a:r>
              <a:rPr lang="en-US" altLang="zh-TW" sz="2400">
                <a:solidFill>
                  <a:schemeClr val="folHlink"/>
                </a:solidFill>
                <a:latin typeface="Arial Unicode MS" pitchFamily="34" charset="-128"/>
                <a:ea typeface="新細明體" pitchFamily="18" charset="-120"/>
              </a:rPr>
              <a:t>Expiration timer</a:t>
            </a:r>
            <a:r>
              <a:rPr lang="en-US" altLang="zh-TW" sz="2400">
                <a:latin typeface="Arial Unicode MS" pitchFamily="34" charset="-128"/>
                <a:ea typeface="新細明體" pitchFamily="18" charset="-120"/>
              </a:rPr>
              <a:t>: 20 − 5 = 15</a:t>
            </a:r>
          </a:p>
          <a:p>
            <a:pPr algn="just"/>
            <a:r>
              <a:rPr lang="en-US" altLang="zh-TW" sz="2400">
                <a:solidFill>
                  <a:schemeClr val="folHlink"/>
                </a:solidFill>
                <a:latin typeface="Arial Unicode MS" pitchFamily="34" charset="-128"/>
                <a:ea typeface="新細明體" pitchFamily="18" charset="-120"/>
              </a:rPr>
              <a:t>Garbage collection timer</a:t>
            </a:r>
            <a:r>
              <a:rPr lang="en-US" altLang="zh-TW" sz="2400">
                <a:latin typeface="Arial Unicode MS" pitchFamily="34" charset="-128"/>
                <a:ea typeface="新細明體" pitchFamily="18" charset="-120"/>
              </a:rPr>
              <a:t>: 5</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RIP </a:t>
            </a:r>
            <a:r>
              <a:rPr lang="en-US" altLang="en-US" i="1" dirty="0">
                <a:latin typeface="Times New Roman" pitchFamily="18" charset="0"/>
              </a:rPr>
              <a:t>version 2 format</a:t>
            </a:r>
          </a:p>
        </p:txBody>
      </p:sp>
      <p:pic>
        <p:nvPicPr>
          <p:cNvPr id="80908" name="Picture 10"/>
          <p:cNvPicPr>
            <a:picLocks noChangeAspect="1" noChangeArrowheads="1"/>
          </p:cNvPicPr>
          <p:nvPr/>
        </p:nvPicPr>
        <p:blipFill>
          <a:blip r:embed="rId3"/>
          <a:srcRect/>
          <a:stretch>
            <a:fillRect/>
          </a:stretch>
        </p:blipFill>
        <p:spPr bwMode="auto">
          <a:xfrm>
            <a:off x="838200" y="2438400"/>
            <a:ext cx="7304088" cy="20335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Authentication</a:t>
            </a:r>
            <a:endParaRPr lang="en-US" altLang="en-US" i="1" dirty="0">
              <a:latin typeface="Times New Roman" pitchFamily="18" charset="0"/>
            </a:endParaRPr>
          </a:p>
        </p:txBody>
      </p:sp>
      <p:pic>
        <p:nvPicPr>
          <p:cNvPr id="82956" name="Picture 10"/>
          <p:cNvPicPr>
            <a:picLocks noChangeAspect="1" noChangeArrowheads="1"/>
          </p:cNvPicPr>
          <p:nvPr/>
        </p:nvPicPr>
        <p:blipFill>
          <a:blip r:embed="rId3"/>
          <a:srcRect/>
          <a:stretch>
            <a:fillRect/>
          </a:stretch>
        </p:blipFill>
        <p:spPr bwMode="auto">
          <a:xfrm>
            <a:off x="1371600" y="2209800"/>
            <a:ext cx="6599238" cy="2924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401" name="Line 9"/>
          <p:cNvSpPr>
            <a:spLocks noChangeShapeType="1"/>
          </p:cNvSpPr>
          <p:nvPr/>
        </p:nvSpPr>
        <p:spPr bwMode="auto">
          <a:xfrm>
            <a:off x="609600" y="2624138"/>
            <a:ext cx="8153400" cy="0"/>
          </a:xfrm>
          <a:prstGeom prst="line">
            <a:avLst/>
          </a:prstGeom>
          <a:noFill/>
          <a:ln w="76200">
            <a:solidFill>
              <a:schemeClr val="folHlink"/>
            </a:solidFill>
            <a:round/>
            <a:headEnd/>
            <a:tailEnd/>
          </a:ln>
          <a:effectLst/>
        </p:spPr>
        <p:txBody>
          <a:bodyPr/>
          <a:lstStyle/>
          <a:p>
            <a:endParaRPr lang="en-IN"/>
          </a:p>
        </p:txBody>
      </p:sp>
      <p:sp>
        <p:nvSpPr>
          <p:cNvPr id="827402" name="Line 10"/>
          <p:cNvSpPr>
            <a:spLocks noChangeShapeType="1"/>
          </p:cNvSpPr>
          <p:nvPr/>
        </p:nvSpPr>
        <p:spPr bwMode="auto">
          <a:xfrm>
            <a:off x="609600" y="3886200"/>
            <a:ext cx="8153400" cy="0"/>
          </a:xfrm>
          <a:prstGeom prst="line">
            <a:avLst/>
          </a:prstGeom>
          <a:noFill/>
          <a:ln w="76200">
            <a:solidFill>
              <a:schemeClr val="folHlink"/>
            </a:solidFill>
            <a:round/>
            <a:headEnd/>
            <a:tailEnd/>
          </a:ln>
          <a:effectLst/>
        </p:spPr>
        <p:txBody>
          <a:bodyPr/>
          <a:lstStyle/>
          <a:p>
            <a:endParaRPr lang="en-IN"/>
          </a:p>
        </p:txBody>
      </p:sp>
      <p:sp>
        <p:nvSpPr>
          <p:cNvPr id="827403" name="Rectangle 11"/>
          <p:cNvSpPr>
            <a:spLocks noChangeArrowheads="1"/>
          </p:cNvSpPr>
          <p:nvPr/>
        </p:nvSpPr>
        <p:spPr bwMode="auto">
          <a:xfrm>
            <a:off x="647700" y="2716213"/>
            <a:ext cx="8077200" cy="1066800"/>
          </a:xfrm>
          <a:prstGeom prst="rect">
            <a:avLst/>
          </a:prstGeom>
          <a:solidFill>
            <a:srgbClr val="3333CC"/>
          </a:solidFill>
          <a:ln w="76200" algn="ctr">
            <a:noFill/>
            <a:miter lim="800000"/>
            <a:headEnd/>
            <a:tailEnd/>
          </a:ln>
          <a:effectLst/>
        </p:spPr>
        <p:txBody>
          <a:bodyPr>
            <a:spAutoFit/>
          </a:bodyPr>
          <a:lstStyle/>
          <a:p>
            <a:pPr algn="ctr"/>
            <a:r>
              <a:rPr lang="en-US" altLang="zh-TW" sz="3200" i="1">
                <a:solidFill>
                  <a:schemeClr val="bg1"/>
                </a:solidFill>
                <a:latin typeface="Arial" charset="0"/>
                <a:ea typeface="新細明體" pitchFamily="18" charset="-120"/>
              </a:rPr>
              <a:t>RIP uses the services of UDP on well-known port 520.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827401"/>
                                        </p:tgtEl>
                                        <p:attrNameLst>
                                          <p:attrName>style.visibility</p:attrName>
                                        </p:attrNameLst>
                                      </p:cBhvr>
                                      <p:to>
                                        <p:strVal val="visible"/>
                                      </p:to>
                                    </p:set>
                                    <p:animEffect transition="in" filter="checkerboard(across)">
                                      <p:cBhvr>
                                        <p:cTn id="7" dur="500"/>
                                        <p:tgtEl>
                                          <p:spTgt spid="827401"/>
                                        </p:tgtEl>
                                      </p:cBhvr>
                                    </p:animEffect>
                                  </p:child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827402"/>
                                        </p:tgtEl>
                                        <p:attrNameLst>
                                          <p:attrName>style.visibility</p:attrName>
                                        </p:attrNameLst>
                                      </p:cBhvr>
                                      <p:to>
                                        <p:strVal val="visible"/>
                                      </p:to>
                                    </p:set>
                                    <p:animEffect transition="in" filter="checkerboard(across)">
                                      <p:cBhvr>
                                        <p:cTn id="11" dur="500"/>
                                        <p:tgtEl>
                                          <p:spTgt spid="827402"/>
                                        </p:tgtEl>
                                      </p:cBhvr>
                                    </p:animEffect>
                                  </p:childTnLst>
                                </p:cTn>
                              </p:par>
                            </p:childTnLst>
                          </p:cTn>
                        </p:par>
                        <p:par>
                          <p:cTn id="12" fill="hold" nodeType="afterGroup">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827403"/>
                                        </p:tgtEl>
                                        <p:attrNameLst>
                                          <p:attrName>style.visibility</p:attrName>
                                        </p:attrNameLst>
                                      </p:cBhvr>
                                      <p:to>
                                        <p:strVal val="visible"/>
                                      </p:to>
                                    </p:set>
                                    <p:animEffect transition="in" filter="checkerboard(across)">
                                      <p:cBhvr>
                                        <p:cTn id="15" dur="500"/>
                                        <p:tgtEl>
                                          <p:spTgt spid="827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7401" grpId="0" animBg="1"/>
      <p:bldP spid="827402" grpId="0" animBg="1"/>
      <p:bldP spid="827403"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5" name="Text Box 3"/>
          <p:cNvSpPr txBox="1">
            <a:spLocks noChangeArrowheads="1"/>
          </p:cNvSpPr>
          <p:nvPr/>
        </p:nvSpPr>
        <p:spPr bwMode="auto">
          <a:xfrm>
            <a:off x="228600" y="263525"/>
            <a:ext cx="4730334"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LINK STATE ROUTING</a:t>
            </a:r>
            <a:endParaRPr lang="en-US" altLang="zh-TW" sz="3600" dirty="0">
              <a:solidFill>
                <a:schemeClr val="bg1"/>
              </a:solidFill>
              <a:latin typeface="Times" pitchFamily="18" charset="0"/>
              <a:ea typeface="新細明體" pitchFamily="18" charset="-120"/>
            </a:endParaRPr>
          </a:p>
        </p:txBody>
      </p:sp>
      <p:sp>
        <p:nvSpPr>
          <p:cNvPr id="87046"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87047" name="Rectangle 5"/>
          <p:cNvSpPr>
            <a:spLocks noChangeArrowheads="1"/>
          </p:cNvSpPr>
          <p:nvPr/>
        </p:nvSpPr>
        <p:spPr bwMode="auto">
          <a:xfrm>
            <a:off x="381000" y="1524000"/>
            <a:ext cx="8534400" cy="3508375"/>
          </a:xfrm>
          <a:prstGeom prst="rect">
            <a:avLst/>
          </a:prstGeom>
          <a:noFill/>
          <a:ln w="9525">
            <a:noFill/>
            <a:miter lim="800000"/>
            <a:headEnd/>
            <a:tailEnd/>
          </a:ln>
          <a:effectLst/>
        </p:spPr>
        <p:txBody>
          <a:bodyPr>
            <a:spAutoFit/>
          </a:bodyPr>
          <a:lstStyle/>
          <a:p>
            <a:pPr algn="just"/>
            <a:r>
              <a:rPr lang="en-US" altLang="zh-TW" sz="2800">
                <a:latin typeface="Arial Unicode MS" pitchFamily="34" charset="-128"/>
                <a:ea typeface="新細明體" pitchFamily="18" charset="-120"/>
              </a:rPr>
              <a:t>Link state routing has a different philosophy from that of distance vector routing. In link state routing, if each node in the domain has the entire topology of the domain</a:t>
            </a:r>
            <a:r>
              <a:rPr lang="en-US" altLang="zh-TW" sz="2800">
                <a:latin typeface="Arial" charset="0"/>
                <a:ea typeface="新細明體" pitchFamily="18" charset="-120"/>
              </a:rPr>
              <a:t>—</a:t>
            </a:r>
            <a:r>
              <a:rPr lang="en-US" altLang="zh-TW" sz="2800">
                <a:latin typeface="Arial Unicode MS" pitchFamily="34" charset="-128"/>
                <a:ea typeface="新細明體" pitchFamily="18" charset="-120"/>
              </a:rPr>
              <a:t>the list of nodes and links, how they are connected including the type, cost (metric), and the condition of the links (up or down)</a:t>
            </a:r>
            <a:r>
              <a:rPr lang="en-US" altLang="zh-TW" sz="2800">
                <a:latin typeface="Arial" charset="0"/>
                <a:ea typeface="新細明體" pitchFamily="18" charset="-120"/>
              </a:rPr>
              <a:t>—</a:t>
            </a:r>
            <a:r>
              <a:rPr lang="en-US" altLang="zh-TW" sz="2800">
                <a:latin typeface="Arial Unicode MS" pitchFamily="34" charset="-128"/>
                <a:ea typeface="新細明體" pitchFamily="18" charset="-120"/>
              </a:rPr>
              <a:t>the node can use the Dijkstra algorithm to build a routing table.</a:t>
            </a:r>
          </a:p>
          <a:p>
            <a:pPr algn="just"/>
            <a:r>
              <a:rPr lang="en-US" altLang="zh-TW" sz="2800">
                <a:latin typeface="Arial Unicode MS" pitchFamily="34" charset="-128"/>
                <a:ea typeface="新細明體" pitchFamily="18" charset="-120"/>
              </a:rPr>
              <a: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831490"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89093"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831492" name="Rectangle 4"/>
          <p:cNvSpPr>
            <a:spLocks noChangeArrowheads="1"/>
          </p:cNvSpPr>
          <p:nvPr/>
        </p:nvSpPr>
        <p:spPr bwMode="auto">
          <a:xfrm>
            <a:off x="304800" y="989013"/>
            <a:ext cx="8382000" cy="519112"/>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Building Routing tables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31492"/>
                                        </p:tgtEl>
                                        <p:attrNameLst>
                                          <p:attrName>style.visibility</p:attrName>
                                        </p:attrNameLst>
                                      </p:cBhvr>
                                      <p:to>
                                        <p:strVal val="visible"/>
                                      </p:to>
                                    </p:set>
                                    <p:animEffect transition="in" filter="wipe(up)">
                                      <p:cBhvr>
                                        <p:cTn id="7" dur="5000"/>
                                        <p:tgtEl>
                                          <p:spTgt spid="831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149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Concept </a:t>
            </a:r>
            <a:r>
              <a:rPr lang="en-US" altLang="en-US" i="1" dirty="0">
                <a:latin typeface="Times New Roman" pitchFamily="18" charset="0"/>
              </a:rPr>
              <a:t>of Link state routing</a:t>
            </a:r>
          </a:p>
        </p:txBody>
      </p:sp>
      <p:pic>
        <p:nvPicPr>
          <p:cNvPr id="91148" name="Picture 10"/>
          <p:cNvPicPr>
            <a:picLocks noChangeAspect="1" noChangeArrowheads="1"/>
          </p:cNvPicPr>
          <p:nvPr/>
        </p:nvPicPr>
        <p:blipFill>
          <a:blip r:embed="rId3"/>
          <a:srcRect/>
          <a:stretch>
            <a:fillRect/>
          </a:stretch>
        </p:blipFill>
        <p:spPr bwMode="auto">
          <a:xfrm>
            <a:off x="1919288" y="779463"/>
            <a:ext cx="6005512" cy="5546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Link </a:t>
            </a:r>
            <a:r>
              <a:rPr lang="en-US" altLang="en-US" i="1" dirty="0">
                <a:latin typeface="Times New Roman" pitchFamily="18" charset="0"/>
              </a:rPr>
              <a:t>state knowledge</a:t>
            </a:r>
          </a:p>
        </p:txBody>
      </p:sp>
      <p:pic>
        <p:nvPicPr>
          <p:cNvPr id="93196" name="Picture 10"/>
          <p:cNvPicPr>
            <a:picLocks noChangeAspect="1" noChangeArrowheads="1"/>
          </p:cNvPicPr>
          <p:nvPr/>
        </p:nvPicPr>
        <p:blipFill>
          <a:blip r:embed="rId3"/>
          <a:srcRect/>
          <a:stretch>
            <a:fillRect/>
          </a:stretch>
        </p:blipFill>
        <p:spPr bwMode="auto">
          <a:xfrm>
            <a:off x="1017588" y="2181225"/>
            <a:ext cx="6754812" cy="2543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Rectangle 2"/>
          <p:cNvSpPr>
            <a:spLocks noGrp="1" noChangeArrowheads="1"/>
          </p:cNvSpPr>
          <p:nvPr>
            <p:ph type="title"/>
          </p:nvPr>
        </p:nvSpPr>
        <p:spPr>
          <a:xfrm>
            <a:off x="685800" y="306388"/>
            <a:ext cx="6870700" cy="836612"/>
          </a:xfrm>
        </p:spPr>
        <p:txBody>
          <a:bodyPr/>
          <a:lstStyle/>
          <a:p>
            <a:pPr eaLnBrk="1" hangingPunct="1"/>
            <a:r>
              <a:rPr lang="en-US" altLang="zh-TW" smtClean="0"/>
              <a:t>Building Routing Tables</a:t>
            </a:r>
          </a:p>
        </p:txBody>
      </p:sp>
      <p:sp>
        <p:nvSpPr>
          <p:cNvPr id="95237" name="Rectangle 3"/>
          <p:cNvSpPr>
            <a:spLocks noGrp="1" noChangeArrowheads="1"/>
          </p:cNvSpPr>
          <p:nvPr>
            <p:ph sz="quarter" idx="1"/>
          </p:nvPr>
        </p:nvSpPr>
        <p:spPr>
          <a:xfrm>
            <a:off x="685800" y="1219200"/>
            <a:ext cx="7696200" cy="4876800"/>
          </a:xfrm>
        </p:spPr>
        <p:txBody>
          <a:bodyPr/>
          <a:lstStyle/>
          <a:p>
            <a:pPr eaLnBrk="1" hangingPunct="1"/>
            <a:r>
              <a:rPr lang="en-US" altLang="zh-TW" smtClean="0">
                <a:solidFill>
                  <a:srgbClr val="0000CC"/>
                </a:solidFill>
              </a:rPr>
              <a:t>Creation of the states of the links by each node, called the </a:t>
            </a:r>
            <a:r>
              <a:rPr lang="en-US" altLang="zh-TW" smtClean="0">
                <a:solidFill>
                  <a:schemeClr val="tx2"/>
                </a:solidFill>
              </a:rPr>
              <a:t>link state packets</a:t>
            </a:r>
            <a:r>
              <a:rPr lang="en-US" altLang="zh-TW" smtClean="0">
                <a:solidFill>
                  <a:srgbClr val="0000CC"/>
                </a:solidFill>
              </a:rPr>
              <a:t> (</a:t>
            </a:r>
            <a:r>
              <a:rPr lang="en-US" altLang="zh-TW" smtClean="0">
                <a:solidFill>
                  <a:schemeClr val="tx2"/>
                </a:solidFill>
              </a:rPr>
              <a:t>LSP</a:t>
            </a:r>
            <a:r>
              <a:rPr lang="en-US" altLang="zh-TW" smtClean="0">
                <a:solidFill>
                  <a:srgbClr val="0000CC"/>
                </a:solidFill>
              </a:rPr>
              <a:t>)</a:t>
            </a:r>
          </a:p>
          <a:p>
            <a:pPr eaLnBrk="1" hangingPunct="1"/>
            <a:r>
              <a:rPr lang="en-US" altLang="zh-TW" sz="3100" smtClean="0">
                <a:solidFill>
                  <a:srgbClr val="0000CC"/>
                </a:solidFill>
              </a:rPr>
              <a:t>Dissemination of LSPs to every other routers, called </a:t>
            </a:r>
            <a:r>
              <a:rPr lang="en-US" altLang="zh-TW" sz="3100" smtClean="0">
                <a:solidFill>
                  <a:schemeClr val="tx2"/>
                </a:solidFill>
              </a:rPr>
              <a:t>flooding </a:t>
            </a:r>
            <a:r>
              <a:rPr lang="en-US" altLang="zh-TW" sz="3100" smtClean="0">
                <a:solidFill>
                  <a:srgbClr val="0000CC"/>
                </a:solidFill>
              </a:rPr>
              <a:t>(efficiently)</a:t>
            </a:r>
          </a:p>
          <a:p>
            <a:pPr eaLnBrk="1" hangingPunct="1"/>
            <a:r>
              <a:rPr lang="en-US" altLang="zh-TW" sz="3100" smtClean="0">
                <a:solidFill>
                  <a:srgbClr val="0000CC"/>
                </a:solidFill>
              </a:rPr>
              <a:t>Formation of a </a:t>
            </a:r>
            <a:r>
              <a:rPr lang="en-US" altLang="zh-TW" sz="3100" smtClean="0">
                <a:solidFill>
                  <a:schemeClr val="tx2"/>
                </a:solidFill>
              </a:rPr>
              <a:t>shortest path tree</a:t>
            </a:r>
            <a:r>
              <a:rPr lang="en-US" altLang="zh-TW" sz="3100" smtClean="0">
                <a:solidFill>
                  <a:srgbClr val="0000CC"/>
                </a:solidFill>
              </a:rPr>
              <a:t> for each node</a:t>
            </a:r>
          </a:p>
          <a:p>
            <a:pPr eaLnBrk="1" hangingPunct="1"/>
            <a:r>
              <a:rPr lang="en-US" altLang="zh-TW" sz="3100" smtClean="0">
                <a:solidFill>
                  <a:srgbClr val="0000CC"/>
                </a:solidFill>
              </a:rPr>
              <a:t>Calculation of a </a:t>
            </a:r>
            <a:r>
              <a:rPr lang="en-US" altLang="zh-TW" sz="3100" smtClean="0">
                <a:solidFill>
                  <a:schemeClr val="tx2"/>
                </a:solidFill>
              </a:rPr>
              <a:t>routing table</a:t>
            </a:r>
            <a:r>
              <a:rPr lang="en-US" altLang="zh-TW" sz="3100" smtClean="0">
                <a:solidFill>
                  <a:srgbClr val="0000CC"/>
                </a:solidFill>
              </a:rPr>
              <a:t> based on the shortest path tree</a:t>
            </a:r>
            <a:endParaRPr lang="en-US" altLang="zh-TW" sz="3000" smtClean="0">
              <a:solidFill>
                <a:srgbClr val="0000CC"/>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2"/>
          <p:cNvSpPr>
            <a:spLocks noGrp="1" noChangeArrowheads="1"/>
          </p:cNvSpPr>
          <p:nvPr>
            <p:ph type="title"/>
          </p:nvPr>
        </p:nvSpPr>
        <p:spPr>
          <a:xfrm>
            <a:off x="685800" y="306388"/>
            <a:ext cx="6870700" cy="836612"/>
          </a:xfrm>
        </p:spPr>
        <p:txBody>
          <a:bodyPr/>
          <a:lstStyle/>
          <a:p>
            <a:pPr eaLnBrk="1" hangingPunct="1"/>
            <a:r>
              <a:rPr lang="en-US" altLang="zh-TW" smtClean="0"/>
              <a:t>Creation of LSP</a:t>
            </a:r>
          </a:p>
        </p:txBody>
      </p:sp>
      <p:sp>
        <p:nvSpPr>
          <p:cNvPr id="96261" name="Rectangle 3"/>
          <p:cNvSpPr>
            <a:spLocks noGrp="1" noChangeArrowheads="1"/>
          </p:cNvSpPr>
          <p:nvPr>
            <p:ph sz="quarter" idx="1"/>
          </p:nvPr>
        </p:nvSpPr>
        <p:spPr>
          <a:xfrm>
            <a:off x="685800" y="1219200"/>
            <a:ext cx="7696200" cy="4876800"/>
          </a:xfrm>
        </p:spPr>
        <p:txBody>
          <a:bodyPr/>
          <a:lstStyle/>
          <a:p>
            <a:pPr eaLnBrk="1" hangingPunct="1"/>
            <a:r>
              <a:rPr lang="en-US" altLang="zh-TW" sz="3600" smtClean="0">
                <a:solidFill>
                  <a:schemeClr val="tx2"/>
                </a:solidFill>
              </a:rPr>
              <a:t>LSP data</a:t>
            </a:r>
            <a:r>
              <a:rPr lang="en-US" altLang="zh-TW" sz="3600" smtClean="0">
                <a:solidFill>
                  <a:srgbClr val="0000CC"/>
                </a:solidFill>
              </a:rPr>
              <a:t>: </a:t>
            </a:r>
            <a:r>
              <a:rPr lang="en-US" altLang="zh-TW" sz="2800" smtClean="0">
                <a:solidFill>
                  <a:srgbClr val="0000CC"/>
                </a:solidFill>
              </a:rPr>
              <a:t>E.g. the node ID, the list of links, a sequence number, and age.</a:t>
            </a:r>
          </a:p>
          <a:p>
            <a:pPr eaLnBrk="1" hangingPunct="1">
              <a:spcBef>
                <a:spcPct val="40000"/>
              </a:spcBef>
            </a:pPr>
            <a:r>
              <a:rPr lang="en-US" altLang="zh-TW" sz="3500" smtClean="0">
                <a:solidFill>
                  <a:schemeClr val="tx2"/>
                </a:solidFill>
              </a:rPr>
              <a:t>LSP Generation</a:t>
            </a:r>
          </a:p>
          <a:p>
            <a:pPr lvl="1" eaLnBrk="1" hangingPunct="1">
              <a:spcBef>
                <a:spcPct val="30000"/>
              </a:spcBef>
            </a:pPr>
            <a:r>
              <a:rPr lang="en-US" altLang="zh-TW" sz="3100" smtClean="0">
                <a:solidFill>
                  <a:srgbClr val="0000CC"/>
                </a:solidFill>
              </a:rPr>
              <a:t>When there is a change in the topology of the domain</a:t>
            </a:r>
          </a:p>
          <a:p>
            <a:pPr lvl="1" eaLnBrk="1" hangingPunct="1">
              <a:spcBef>
                <a:spcPct val="30000"/>
              </a:spcBef>
            </a:pPr>
            <a:r>
              <a:rPr lang="en-US" altLang="zh-TW" sz="3100" smtClean="0">
                <a:solidFill>
                  <a:srgbClr val="0000CC"/>
                </a:solidFill>
              </a:rPr>
              <a:t>On a periodic basis</a:t>
            </a:r>
          </a:p>
          <a:p>
            <a:pPr lvl="2" eaLnBrk="1" hangingPunct="1"/>
            <a:r>
              <a:rPr lang="en-US" altLang="zh-TW" sz="2600" smtClean="0">
                <a:solidFill>
                  <a:srgbClr val="0000CC"/>
                </a:solidFill>
              </a:rPr>
              <a:t>There is no actual need for this type of LSP, normally 60 minutes or 2 hours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5" name="Picture 27"/>
          <p:cNvPicPr>
            <a:picLocks noChangeAspect="1" noChangeArrowheads="1"/>
          </p:cNvPicPr>
          <p:nvPr/>
        </p:nvPicPr>
        <p:blipFill>
          <a:blip r:embed="rId3"/>
          <a:srcRect/>
          <a:stretch>
            <a:fillRect/>
          </a:stretch>
        </p:blipFill>
        <p:spPr bwMode="auto">
          <a:xfrm>
            <a:off x="1035050" y="1344613"/>
            <a:ext cx="7880350" cy="43703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3" name="Picture 26"/>
          <p:cNvPicPr>
            <a:picLocks noChangeAspect="1" noChangeArrowheads="1"/>
          </p:cNvPicPr>
          <p:nvPr/>
        </p:nvPicPr>
        <p:blipFill>
          <a:blip r:embed="rId3"/>
          <a:srcRect/>
          <a:stretch>
            <a:fillRect/>
          </a:stretch>
        </p:blipFill>
        <p:spPr bwMode="auto">
          <a:xfrm>
            <a:off x="1114425" y="1371600"/>
            <a:ext cx="7724775" cy="4302125"/>
          </a:xfrm>
          <a:prstGeom prst="rect">
            <a:avLst/>
          </a:prstGeom>
          <a:noFill/>
          <a:ln w="9525">
            <a:noFill/>
            <a:miter lim="800000"/>
            <a:headEnd/>
            <a:tailEnd/>
          </a:ln>
          <a:effectLst/>
        </p:spPr>
      </p:pic>
      <p:sp>
        <p:nvSpPr>
          <p:cNvPr id="99334" name="Text Box 27"/>
          <p:cNvSpPr txBox="1">
            <a:spLocks noChangeArrowheads="1"/>
          </p:cNvSpPr>
          <p:nvPr/>
        </p:nvSpPr>
        <p:spPr bwMode="auto">
          <a:xfrm>
            <a:off x="1219200" y="928688"/>
            <a:ext cx="1360488" cy="366712"/>
          </a:xfrm>
          <a:prstGeom prst="rect">
            <a:avLst/>
          </a:prstGeom>
          <a:noFill/>
          <a:ln w="9525">
            <a:noFill/>
            <a:miter lim="800000"/>
            <a:headEnd/>
            <a:tailEnd/>
          </a:ln>
          <a:effectLst/>
        </p:spPr>
        <p:txBody>
          <a:bodyPr wrap="none">
            <a:spAutoFit/>
          </a:bodyPr>
          <a:lstStyle/>
          <a:p>
            <a:r>
              <a:rPr lang="en-US" altLang="zh-TW" i="1">
                <a:solidFill>
                  <a:schemeClr val="hlink"/>
                </a:solidFill>
                <a:ea typeface="新細明體" pitchFamily="18" charset="-120"/>
              </a:rPr>
              <a:t>Continued</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Text Box 2"/>
          <p:cNvSpPr txBox="1">
            <a:spLocks noChangeArrowheads="1"/>
          </p:cNvSpPr>
          <p:nvPr/>
        </p:nvSpPr>
        <p:spPr bwMode="auto">
          <a:xfrm>
            <a:off x="990600" y="90488"/>
            <a:ext cx="70866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Forming </a:t>
            </a:r>
            <a:r>
              <a:rPr lang="en-US" altLang="en-US" i="1" dirty="0">
                <a:latin typeface="Times New Roman" pitchFamily="18" charset="0"/>
              </a:rPr>
              <a:t>shortest path three for router A in a graph</a:t>
            </a:r>
          </a:p>
        </p:txBody>
      </p:sp>
      <p:pic>
        <p:nvPicPr>
          <p:cNvPr id="677898" name="Picture 10"/>
          <p:cNvPicPr>
            <a:picLocks noChangeAspect="1" noChangeArrowheads="1"/>
          </p:cNvPicPr>
          <p:nvPr/>
        </p:nvPicPr>
        <p:blipFill>
          <a:blip r:embed="rId3"/>
          <a:srcRect/>
          <a:stretch>
            <a:fillRect/>
          </a:stretch>
        </p:blipFill>
        <p:spPr bwMode="auto">
          <a:xfrm>
            <a:off x="1184275" y="1295400"/>
            <a:ext cx="6892925" cy="1793875"/>
          </a:xfrm>
          <a:prstGeom prst="rect">
            <a:avLst/>
          </a:prstGeom>
          <a:noFill/>
          <a:ln w="9525">
            <a:noFill/>
            <a:miter lim="800000"/>
            <a:headEnd/>
            <a:tailEnd/>
          </a:ln>
          <a:effectLst/>
        </p:spPr>
      </p:pic>
      <p:pic>
        <p:nvPicPr>
          <p:cNvPr id="677899" name="Picture 11"/>
          <p:cNvPicPr>
            <a:picLocks noChangeAspect="1" noChangeArrowheads="1"/>
          </p:cNvPicPr>
          <p:nvPr/>
        </p:nvPicPr>
        <p:blipFill>
          <a:blip r:embed="rId4"/>
          <a:srcRect/>
          <a:stretch>
            <a:fillRect/>
          </a:stretch>
        </p:blipFill>
        <p:spPr bwMode="auto">
          <a:xfrm>
            <a:off x="2409825" y="3952875"/>
            <a:ext cx="3609975" cy="18383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778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7789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3" presetClass="entr" presetSubtype="0" fill="hold" nodeType="clickEffect">
                                  <p:stCondLst>
                                    <p:cond delay="0"/>
                                  </p:stCondLst>
                                  <p:childTnLst>
                                    <p:set>
                                      <p:cBhvr>
                                        <p:cTn id="14" dur="1" fill="hold">
                                          <p:stCondLst>
                                            <p:cond delay="0"/>
                                          </p:stCondLst>
                                        </p:cTn>
                                        <p:tgtEl>
                                          <p:spTgt spid="677899"/>
                                        </p:tgtEl>
                                        <p:attrNameLst>
                                          <p:attrName>style.visibility</p:attrName>
                                        </p:attrNameLst>
                                      </p:cBhvr>
                                      <p:to>
                                        <p:strVal val="visible"/>
                                      </p:to>
                                    </p:set>
                                    <p:anim calcmode="lin" valueType="num">
                                      <p:cBhvr>
                                        <p:cTn id="15" dur="2000" fill="hold"/>
                                        <p:tgtEl>
                                          <p:spTgt spid="677899"/>
                                        </p:tgtEl>
                                        <p:attrNameLst>
                                          <p:attrName>ppt_w</p:attrName>
                                        </p:attrNameLst>
                                      </p:cBhvr>
                                      <p:tavLst>
                                        <p:tav tm="0">
                                          <p:val>
                                            <p:fltVal val="0"/>
                                          </p:val>
                                        </p:tav>
                                        <p:tav tm="100000">
                                          <p:val>
                                            <p:strVal val="#ppt_w"/>
                                          </p:val>
                                        </p:tav>
                                      </p:tavLst>
                                    </p:anim>
                                    <p:anim calcmode="lin" valueType="num">
                                      <p:cBhvr>
                                        <p:cTn id="16" dur="2000" fill="hold"/>
                                        <p:tgtEl>
                                          <p:spTgt spid="677899"/>
                                        </p:tgtEl>
                                        <p:attrNameLst>
                                          <p:attrName>ppt_h</p:attrName>
                                        </p:attrNameLst>
                                      </p:cBhvr>
                                      <p:tavLst>
                                        <p:tav tm="0">
                                          <p:val>
                                            <p:fltVal val="0"/>
                                          </p:val>
                                        </p:tav>
                                        <p:tav tm="100000">
                                          <p:val>
                                            <p:strVal val="#ppt_h"/>
                                          </p:val>
                                        </p:tav>
                                      </p:tavLst>
                                    </p:anim>
                                    <p:animEffect transition="in" filter="fade">
                                      <p:cBhvr>
                                        <p:cTn id="17" dur="2000"/>
                                        <p:tgtEl>
                                          <p:spTgt spid="677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solidFill>
                  <a:schemeClr val="hlink"/>
                </a:solidFill>
                <a:latin typeface="Times New Roman" pitchFamily="18" charset="0"/>
              </a:rPr>
              <a:t>Continued</a:t>
            </a:r>
            <a:endParaRPr lang="en-US" altLang="en-US" i="1" dirty="0">
              <a:solidFill>
                <a:schemeClr val="hlink"/>
              </a:solidFill>
              <a:latin typeface="Times New Roman" pitchFamily="18" charset="0"/>
            </a:endParaRPr>
          </a:p>
        </p:txBody>
      </p:sp>
      <p:pic>
        <p:nvPicPr>
          <p:cNvPr id="765963" name="Picture 11"/>
          <p:cNvPicPr>
            <a:picLocks noChangeAspect="1" noChangeArrowheads="1"/>
          </p:cNvPicPr>
          <p:nvPr/>
        </p:nvPicPr>
        <p:blipFill>
          <a:blip r:embed="rId3"/>
          <a:srcRect/>
          <a:stretch>
            <a:fillRect/>
          </a:stretch>
        </p:blipFill>
        <p:spPr bwMode="auto">
          <a:xfrm>
            <a:off x="228600" y="1295400"/>
            <a:ext cx="3016250" cy="1573213"/>
          </a:xfrm>
          <a:prstGeom prst="rect">
            <a:avLst/>
          </a:prstGeom>
          <a:noFill/>
          <a:ln w="9525">
            <a:noFill/>
            <a:miter lim="800000"/>
            <a:headEnd/>
            <a:tailEnd/>
          </a:ln>
          <a:effectLst/>
        </p:spPr>
      </p:pic>
      <p:pic>
        <p:nvPicPr>
          <p:cNvPr id="765964" name="Picture 12"/>
          <p:cNvPicPr>
            <a:picLocks noChangeAspect="1" noChangeArrowheads="1"/>
          </p:cNvPicPr>
          <p:nvPr/>
        </p:nvPicPr>
        <p:blipFill>
          <a:blip r:embed="rId4"/>
          <a:srcRect/>
          <a:stretch>
            <a:fillRect/>
          </a:stretch>
        </p:blipFill>
        <p:spPr bwMode="auto">
          <a:xfrm>
            <a:off x="2362200" y="3048000"/>
            <a:ext cx="3035300" cy="1574800"/>
          </a:xfrm>
          <a:prstGeom prst="rect">
            <a:avLst/>
          </a:prstGeom>
          <a:noFill/>
          <a:ln w="9525">
            <a:noFill/>
            <a:miter lim="800000"/>
            <a:headEnd/>
            <a:tailEnd/>
          </a:ln>
          <a:effectLst/>
        </p:spPr>
      </p:pic>
      <p:pic>
        <p:nvPicPr>
          <p:cNvPr id="765965" name="Picture 13"/>
          <p:cNvPicPr>
            <a:picLocks noChangeAspect="1" noChangeArrowheads="1"/>
          </p:cNvPicPr>
          <p:nvPr/>
        </p:nvPicPr>
        <p:blipFill>
          <a:blip r:embed="rId5"/>
          <a:srcRect/>
          <a:stretch>
            <a:fillRect/>
          </a:stretch>
        </p:blipFill>
        <p:spPr bwMode="auto">
          <a:xfrm>
            <a:off x="5562600" y="4572000"/>
            <a:ext cx="3006725" cy="15748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765963"/>
                                        </p:tgtEl>
                                        <p:attrNameLst>
                                          <p:attrName>style.visibility</p:attrName>
                                        </p:attrNameLst>
                                      </p:cBhvr>
                                      <p:to>
                                        <p:strVal val="visible"/>
                                      </p:to>
                                    </p:set>
                                    <p:anim calcmode="lin" valueType="num">
                                      <p:cBhvr>
                                        <p:cTn id="7" dur="2000" fill="hold"/>
                                        <p:tgtEl>
                                          <p:spTgt spid="765963"/>
                                        </p:tgtEl>
                                        <p:attrNameLst>
                                          <p:attrName>ppt_w</p:attrName>
                                        </p:attrNameLst>
                                      </p:cBhvr>
                                      <p:tavLst>
                                        <p:tav tm="0">
                                          <p:val>
                                            <p:fltVal val="0"/>
                                          </p:val>
                                        </p:tav>
                                        <p:tav tm="100000">
                                          <p:val>
                                            <p:strVal val="#ppt_w"/>
                                          </p:val>
                                        </p:tav>
                                      </p:tavLst>
                                    </p:anim>
                                    <p:anim calcmode="lin" valueType="num">
                                      <p:cBhvr>
                                        <p:cTn id="8" dur="2000" fill="hold"/>
                                        <p:tgtEl>
                                          <p:spTgt spid="765963"/>
                                        </p:tgtEl>
                                        <p:attrNameLst>
                                          <p:attrName>ppt_h</p:attrName>
                                        </p:attrNameLst>
                                      </p:cBhvr>
                                      <p:tavLst>
                                        <p:tav tm="0">
                                          <p:val>
                                            <p:fltVal val="0"/>
                                          </p:val>
                                        </p:tav>
                                        <p:tav tm="100000">
                                          <p:val>
                                            <p:strVal val="#ppt_h"/>
                                          </p:val>
                                        </p:tav>
                                      </p:tavLst>
                                    </p:anim>
                                    <p:animEffect transition="in" filter="fade">
                                      <p:cBhvr>
                                        <p:cTn id="9" dur="2000"/>
                                        <p:tgtEl>
                                          <p:spTgt spid="76596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765964"/>
                                        </p:tgtEl>
                                        <p:attrNameLst>
                                          <p:attrName>style.visibility</p:attrName>
                                        </p:attrNameLst>
                                      </p:cBhvr>
                                      <p:to>
                                        <p:strVal val="visible"/>
                                      </p:to>
                                    </p:set>
                                    <p:anim calcmode="lin" valueType="num">
                                      <p:cBhvr>
                                        <p:cTn id="14" dur="2000" fill="hold"/>
                                        <p:tgtEl>
                                          <p:spTgt spid="765964"/>
                                        </p:tgtEl>
                                        <p:attrNameLst>
                                          <p:attrName>ppt_w</p:attrName>
                                        </p:attrNameLst>
                                      </p:cBhvr>
                                      <p:tavLst>
                                        <p:tav tm="0">
                                          <p:val>
                                            <p:fltVal val="0"/>
                                          </p:val>
                                        </p:tav>
                                        <p:tav tm="100000">
                                          <p:val>
                                            <p:strVal val="#ppt_w"/>
                                          </p:val>
                                        </p:tav>
                                      </p:tavLst>
                                    </p:anim>
                                    <p:anim calcmode="lin" valueType="num">
                                      <p:cBhvr>
                                        <p:cTn id="15" dur="2000" fill="hold"/>
                                        <p:tgtEl>
                                          <p:spTgt spid="765964"/>
                                        </p:tgtEl>
                                        <p:attrNameLst>
                                          <p:attrName>ppt_h</p:attrName>
                                        </p:attrNameLst>
                                      </p:cBhvr>
                                      <p:tavLst>
                                        <p:tav tm="0">
                                          <p:val>
                                            <p:fltVal val="0"/>
                                          </p:val>
                                        </p:tav>
                                        <p:tav tm="100000">
                                          <p:val>
                                            <p:strVal val="#ppt_h"/>
                                          </p:val>
                                        </p:tav>
                                      </p:tavLst>
                                    </p:anim>
                                    <p:animEffect transition="in" filter="fade">
                                      <p:cBhvr>
                                        <p:cTn id="16" dur="2000"/>
                                        <p:tgtEl>
                                          <p:spTgt spid="76596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765965"/>
                                        </p:tgtEl>
                                        <p:attrNameLst>
                                          <p:attrName>style.visibility</p:attrName>
                                        </p:attrNameLst>
                                      </p:cBhvr>
                                      <p:to>
                                        <p:strVal val="visible"/>
                                      </p:to>
                                    </p:set>
                                    <p:anim calcmode="lin" valueType="num">
                                      <p:cBhvr>
                                        <p:cTn id="21" dur="2000" fill="hold"/>
                                        <p:tgtEl>
                                          <p:spTgt spid="765965"/>
                                        </p:tgtEl>
                                        <p:attrNameLst>
                                          <p:attrName>ppt_w</p:attrName>
                                        </p:attrNameLst>
                                      </p:cBhvr>
                                      <p:tavLst>
                                        <p:tav tm="0">
                                          <p:val>
                                            <p:fltVal val="0"/>
                                          </p:val>
                                        </p:tav>
                                        <p:tav tm="100000">
                                          <p:val>
                                            <p:strVal val="#ppt_w"/>
                                          </p:val>
                                        </p:tav>
                                      </p:tavLst>
                                    </p:anim>
                                    <p:anim calcmode="lin" valueType="num">
                                      <p:cBhvr>
                                        <p:cTn id="22" dur="2000" fill="hold"/>
                                        <p:tgtEl>
                                          <p:spTgt spid="765965"/>
                                        </p:tgtEl>
                                        <p:attrNameLst>
                                          <p:attrName>ppt_h</p:attrName>
                                        </p:attrNameLst>
                                      </p:cBhvr>
                                      <p:tavLst>
                                        <p:tav tm="0">
                                          <p:val>
                                            <p:fltVal val="0"/>
                                          </p:val>
                                        </p:tav>
                                        <p:tav tm="100000">
                                          <p:val>
                                            <p:strVal val="#ppt_h"/>
                                          </p:val>
                                        </p:tav>
                                      </p:tavLst>
                                    </p:anim>
                                    <p:animEffect transition="in" filter="fade">
                                      <p:cBhvr>
                                        <p:cTn id="23" dur="2000"/>
                                        <p:tgtEl>
                                          <p:spTgt spid="765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solidFill>
                  <a:schemeClr val="hlink"/>
                </a:solidFill>
                <a:latin typeface="Times New Roman" pitchFamily="18" charset="0"/>
              </a:rPr>
              <a:t>Continued</a:t>
            </a:r>
            <a:endParaRPr lang="en-US" altLang="en-US" i="1" dirty="0">
              <a:solidFill>
                <a:schemeClr val="hlink"/>
              </a:solidFill>
              <a:latin typeface="Times New Roman" pitchFamily="18" charset="0"/>
            </a:endParaRPr>
          </a:p>
        </p:txBody>
      </p:sp>
      <p:pic>
        <p:nvPicPr>
          <p:cNvPr id="768013" name="Picture 13"/>
          <p:cNvPicPr>
            <a:picLocks noChangeAspect="1" noChangeArrowheads="1"/>
          </p:cNvPicPr>
          <p:nvPr/>
        </p:nvPicPr>
        <p:blipFill>
          <a:blip r:embed="rId3"/>
          <a:srcRect/>
          <a:stretch>
            <a:fillRect/>
          </a:stretch>
        </p:blipFill>
        <p:spPr bwMode="auto">
          <a:xfrm>
            <a:off x="685800" y="1219200"/>
            <a:ext cx="3006725" cy="1571625"/>
          </a:xfrm>
          <a:prstGeom prst="rect">
            <a:avLst/>
          </a:prstGeom>
          <a:noFill/>
          <a:ln w="9525">
            <a:noFill/>
            <a:miter lim="800000"/>
            <a:headEnd/>
            <a:tailEnd/>
          </a:ln>
          <a:effectLst/>
        </p:spPr>
      </p:pic>
      <p:pic>
        <p:nvPicPr>
          <p:cNvPr id="768014" name="Picture 14"/>
          <p:cNvPicPr>
            <a:picLocks noChangeAspect="1" noChangeArrowheads="1"/>
          </p:cNvPicPr>
          <p:nvPr/>
        </p:nvPicPr>
        <p:blipFill>
          <a:blip r:embed="rId4"/>
          <a:srcRect/>
          <a:stretch>
            <a:fillRect/>
          </a:stretch>
        </p:blipFill>
        <p:spPr bwMode="auto">
          <a:xfrm>
            <a:off x="2403475" y="3032125"/>
            <a:ext cx="3006725" cy="1616075"/>
          </a:xfrm>
          <a:prstGeom prst="rect">
            <a:avLst/>
          </a:prstGeom>
          <a:noFill/>
          <a:ln w="9525">
            <a:noFill/>
            <a:miter lim="800000"/>
            <a:headEnd/>
            <a:tailEnd/>
          </a:ln>
          <a:effectLst/>
        </p:spPr>
      </p:pic>
      <p:pic>
        <p:nvPicPr>
          <p:cNvPr id="768015" name="Picture 15"/>
          <p:cNvPicPr>
            <a:picLocks noChangeAspect="1" noChangeArrowheads="1"/>
          </p:cNvPicPr>
          <p:nvPr/>
        </p:nvPicPr>
        <p:blipFill>
          <a:blip r:embed="rId5"/>
          <a:srcRect/>
          <a:stretch>
            <a:fillRect/>
          </a:stretch>
        </p:blipFill>
        <p:spPr bwMode="auto">
          <a:xfrm>
            <a:off x="5299075" y="4902200"/>
            <a:ext cx="3006725" cy="15748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768013"/>
                                        </p:tgtEl>
                                        <p:attrNameLst>
                                          <p:attrName>style.visibility</p:attrName>
                                        </p:attrNameLst>
                                      </p:cBhvr>
                                      <p:to>
                                        <p:strVal val="visible"/>
                                      </p:to>
                                    </p:set>
                                    <p:anim calcmode="lin" valueType="num">
                                      <p:cBhvr>
                                        <p:cTn id="7" dur="2000" fill="hold"/>
                                        <p:tgtEl>
                                          <p:spTgt spid="768013"/>
                                        </p:tgtEl>
                                        <p:attrNameLst>
                                          <p:attrName>ppt_w</p:attrName>
                                        </p:attrNameLst>
                                      </p:cBhvr>
                                      <p:tavLst>
                                        <p:tav tm="0">
                                          <p:val>
                                            <p:fltVal val="0"/>
                                          </p:val>
                                        </p:tav>
                                        <p:tav tm="100000">
                                          <p:val>
                                            <p:strVal val="#ppt_w"/>
                                          </p:val>
                                        </p:tav>
                                      </p:tavLst>
                                    </p:anim>
                                    <p:anim calcmode="lin" valueType="num">
                                      <p:cBhvr>
                                        <p:cTn id="8" dur="2000" fill="hold"/>
                                        <p:tgtEl>
                                          <p:spTgt spid="768013"/>
                                        </p:tgtEl>
                                        <p:attrNameLst>
                                          <p:attrName>ppt_h</p:attrName>
                                        </p:attrNameLst>
                                      </p:cBhvr>
                                      <p:tavLst>
                                        <p:tav tm="0">
                                          <p:val>
                                            <p:fltVal val="0"/>
                                          </p:val>
                                        </p:tav>
                                        <p:tav tm="100000">
                                          <p:val>
                                            <p:strVal val="#ppt_h"/>
                                          </p:val>
                                        </p:tav>
                                      </p:tavLst>
                                    </p:anim>
                                    <p:animEffect transition="in" filter="fade">
                                      <p:cBhvr>
                                        <p:cTn id="9" dur="2000"/>
                                        <p:tgtEl>
                                          <p:spTgt spid="76801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768014"/>
                                        </p:tgtEl>
                                        <p:attrNameLst>
                                          <p:attrName>style.visibility</p:attrName>
                                        </p:attrNameLst>
                                      </p:cBhvr>
                                      <p:to>
                                        <p:strVal val="visible"/>
                                      </p:to>
                                    </p:set>
                                    <p:anim calcmode="lin" valueType="num">
                                      <p:cBhvr>
                                        <p:cTn id="14" dur="2000" fill="hold"/>
                                        <p:tgtEl>
                                          <p:spTgt spid="768014"/>
                                        </p:tgtEl>
                                        <p:attrNameLst>
                                          <p:attrName>ppt_w</p:attrName>
                                        </p:attrNameLst>
                                      </p:cBhvr>
                                      <p:tavLst>
                                        <p:tav tm="0">
                                          <p:val>
                                            <p:fltVal val="0"/>
                                          </p:val>
                                        </p:tav>
                                        <p:tav tm="100000">
                                          <p:val>
                                            <p:strVal val="#ppt_w"/>
                                          </p:val>
                                        </p:tav>
                                      </p:tavLst>
                                    </p:anim>
                                    <p:anim calcmode="lin" valueType="num">
                                      <p:cBhvr>
                                        <p:cTn id="15" dur="2000" fill="hold"/>
                                        <p:tgtEl>
                                          <p:spTgt spid="768014"/>
                                        </p:tgtEl>
                                        <p:attrNameLst>
                                          <p:attrName>ppt_h</p:attrName>
                                        </p:attrNameLst>
                                      </p:cBhvr>
                                      <p:tavLst>
                                        <p:tav tm="0">
                                          <p:val>
                                            <p:fltVal val="0"/>
                                          </p:val>
                                        </p:tav>
                                        <p:tav tm="100000">
                                          <p:val>
                                            <p:strVal val="#ppt_h"/>
                                          </p:val>
                                        </p:tav>
                                      </p:tavLst>
                                    </p:anim>
                                    <p:animEffect transition="in" filter="fade">
                                      <p:cBhvr>
                                        <p:cTn id="16" dur="2000"/>
                                        <p:tgtEl>
                                          <p:spTgt spid="7680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768015"/>
                                        </p:tgtEl>
                                        <p:attrNameLst>
                                          <p:attrName>style.visibility</p:attrName>
                                        </p:attrNameLst>
                                      </p:cBhvr>
                                      <p:to>
                                        <p:strVal val="visible"/>
                                      </p:to>
                                    </p:set>
                                    <p:anim calcmode="lin" valueType="num">
                                      <p:cBhvr>
                                        <p:cTn id="21" dur="2000" fill="hold"/>
                                        <p:tgtEl>
                                          <p:spTgt spid="768015"/>
                                        </p:tgtEl>
                                        <p:attrNameLst>
                                          <p:attrName>ppt_w</p:attrName>
                                        </p:attrNameLst>
                                      </p:cBhvr>
                                      <p:tavLst>
                                        <p:tav tm="0">
                                          <p:val>
                                            <p:fltVal val="0"/>
                                          </p:val>
                                        </p:tav>
                                        <p:tav tm="100000">
                                          <p:val>
                                            <p:strVal val="#ppt_w"/>
                                          </p:val>
                                        </p:tav>
                                      </p:tavLst>
                                    </p:anim>
                                    <p:anim calcmode="lin" valueType="num">
                                      <p:cBhvr>
                                        <p:cTn id="22" dur="2000" fill="hold"/>
                                        <p:tgtEl>
                                          <p:spTgt spid="768015"/>
                                        </p:tgtEl>
                                        <p:attrNameLst>
                                          <p:attrName>ppt_h</p:attrName>
                                        </p:attrNameLst>
                                      </p:cBhvr>
                                      <p:tavLst>
                                        <p:tav tm="0">
                                          <p:val>
                                            <p:fltVal val="0"/>
                                          </p:val>
                                        </p:tav>
                                        <p:tav tm="100000">
                                          <p:val>
                                            <p:strVal val="#ppt_h"/>
                                          </p:val>
                                        </p:tav>
                                      </p:tavLst>
                                    </p:anim>
                                    <p:animEffect transition="in" filter="fade">
                                      <p:cBhvr>
                                        <p:cTn id="23" dur="2000"/>
                                        <p:tgtEl>
                                          <p:spTgt spid="768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9" name="Text Box 3"/>
          <p:cNvSpPr txBox="1">
            <a:spLocks noChangeArrowheads="1"/>
          </p:cNvSpPr>
          <p:nvPr/>
        </p:nvSpPr>
        <p:spPr bwMode="auto">
          <a:xfrm>
            <a:off x="228600" y="263525"/>
            <a:ext cx="1281120"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OSPF</a:t>
            </a:r>
            <a:endParaRPr lang="en-US" altLang="zh-TW" sz="3600" dirty="0">
              <a:solidFill>
                <a:schemeClr val="bg1"/>
              </a:solidFill>
              <a:latin typeface="Times" pitchFamily="18" charset="0"/>
              <a:ea typeface="新細明體" pitchFamily="18" charset="-120"/>
            </a:endParaRPr>
          </a:p>
        </p:txBody>
      </p:sp>
      <p:sp>
        <p:nvSpPr>
          <p:cNvPr id="113670"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13671" name="Rectangle 5"/>
          <p:cNvSpPr>
            <a:spLocks noChangeArrowheads="1"/>
          </p:cNvSpPr>
          <p:nvPr/>
        </p:nvSpPr>
        <p:spPr bwMode="auto">
          <a:xfrm>
            <a:off x="381000" y="1524000"/>
            <a:ext cx="8534400" cy="1800225"/>
          </a:xfrm>
          <a:prstGeom prst="rect">
            <a:avLst/>
          </a:prstGeom>
          <a:noFill/>
          <a:ln w="9525">
            <a:noFill/>
            <a:miter lim="800000"/>
            <a:headEnd/>
            <a:tailEnd/>
          </a:ln>
          <a:effectLst/>
        </p:spPr>
        <p:txBody>
          <a:bodyPr>
            <a:spAutoFit/>
          </a:bodyPr>
          <a:lstStyle/>
          <a:p>
            <a:pPr algn="just"/>
            <a:r>
              <a:rPr lang="en-US" altLang="zh-TW" sz="2800">
                <a:latin typeface="Arial Unicode MS" pitchFamily="34" charset="-128"/>
                <a:ea typeface="新細明體" pitchFamily="18" charset="-120"/>
              </a:rPr>
              <a:t>The Open Shortest Path First (OSPF) protocol is an intra-domain routing protocol based on link state routing. Its domain is also an autonomous system.</a:t>
            </a:r>
          </a:p>
          <a:p>
            <a:pPr algn="just"/>
            <a:r>
              <a:rPr lang="en-US" altLang="zh-TW" sz="2800">
                <a:latin typeface="Arial Unicode MS" pitchFamily="34" charset="-128"/>
                <a:ea typeface="新細明體" pitchFamily="18" charset="-120"/>
              </a:rPr>
              <a:t>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843778"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15717"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843780" name="Rectangle 4"/>
          <p:cNvSpPr>
            <a:spLocks noChangeArrowheads="1"/>
          </p:cNvSpPr>
          <p:nvPr/>
        </p:nvSpPr>
        <p:spPr bwMode="auto">
          <a:xfrm>
            <a:off x="304800" y="989013"/>
            <a:ext cx="8382000" cy="4108450"/>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Area</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Metric</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Types of Links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Graphical Representation</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OSPF Packets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Link State Update Packet</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Other Packets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Encapsulation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43780"/>
                                        </p:tgtEl>
                                        <p:attrNameLst>
                                          <p:attrName>style.visibility</p:attrName>
                                        </p:attrNameLst>
                                      </p:cBhvr>
                                      <p:to>
                                        <p:strVal val="visible"/>
                                      </p:to>
                                    </p:set>
                                    <p:animEffect transition="in" filter="wipe(up)">
                                      <p:cBhvr>
                                        <p:cTn id="7" dur="5000"/>
                                        <p:tgtEl>
                                          <p:spTgt spid="843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378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Areas </a:t>
            </a:r>
            <a:r>
              <a:rPr lang="en-US" altLang="en-US" i="1" dirty="0">
                <a:latin typeface="Times New Roman" pitchFamily="18" charset="0"/>
              </a:rPr>
              <a:t>in an autonomous system</a:t>
            </a:r>
          </a:p>
        </p:txBody>
      </p:sp>
      <p:pic>
        <p:nvPicPr>
          <p:cNvPr id="117772" name="Picture 10"/>
          <p:cNvPicPr>
            <a:picLocks noChangeAspect="1" noChangeArrowheads="1"/>
          </p:cNvPicPr>
          <p:nvPr/>
        </p:nvPicPr>
        <p:blipFill>
          <a:blip r:embed="rId3"/>
          <a:srcRect/>
          <a:stretch>
            <a:fillRect/>
          </a:stretch>
        </p:blipFill>
        <p:spPr bwMode="auto">
          <a:xfrm>
            <a:off x="381000" y="1563688"/>
            <a:ext cx="8455025" cy="33893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2"/>
          <p:cNvSpPr>
            <a:spLocks noGrp="1" noChangeArrowheads="1"/>
          </p:cNvSpPr>
          <p:nvPr>
            <p:ph type="title"/>
          </p:nvPr>
        </p:nvSpPr>
        <p:spPr>
          <a:xfrm>
            <a:off x="685800" y="306388"/>
            <a:ext cx="6870700" cy="836612"/>
          </a:xfrm>
        </p:spPr>
        <p:txBody>
          <a:bodyPr/>
          <a:lstStyle/>
          <a:p>
            <a:pPr eaLnBrk="1" hangingPunct="1"/>
            <a:r>
              <a:rPr lang="en-US" altLang="zh-TW" smtClean="0"/>
              <a:t>Area in OSPF (1)</a:t>
            </a:r>
          </a:p>
        </p:txBody>
      </p:sp>
      <p:sp>
        <p:nvSpPr>
          <p:cNvPr id="119813" name="Rectangle 3"/>
          <p:cNvSpPr>
            <a:spLocks noGrp="1" noChangeArrowheads="1"/>
          </p:cNvSpPr>
          <p:nvPr>
            <p:ph sz="quarter" idx="1"/>
          </p:nvPr>
        </p:nvSpPr>
        <p:spPr>
          <a:xfrm>
            <a:off x="685800" y="1219200"/>
            <a:ext cx="7696200" cy="4876800"/>
          </a:xfrm>
        </p:spPr>
        <p:txBody>
          <a:bodyPr/>
          <a:lstStyle/>
          <a:p>
            <a:pPr eaLnBrk="1" hangingPunct="1"/>
            <a:r>
              <a:rPr lang="en-US" altLang="zh-TW" smtClean="0">
                <a:solidFill>
                  <a:srgbClr val="0000CC"/>
                </a:solidFill>
              </a:rPr>
              <a:t>A collection of networks with</a:t>
            </a:r>
            <a:r>
              <a:rPr lang="en-US" altLang="zh-TW" smtClean="0">
                <a:solidFill>
                  <a:schemeClr val="tx2"/>
                </a:solidFill>
              </a:rPr>
              <a:t> area ID</a:t>
            </a:r>
            <a:endParaRPr lang="en-US" altLang="zh-TW" smtClean="0">
              <a:solidFill>
                <a:srgbClr val="0000CC"/>
              </a:solidFill>
            </a:endParaRPr>
          </a:p>
          <a:p>
            <a:pPr eaLnBrk="1" hangingPunct="1">
              <a:spcBef>
                <a:spcPct val="40000"/>
              </a:spcBef>
            </a:pPr>
            <a:r>
              <a:rPr lang="en-US" altLang="zh-TW" smtClean="0">
                <a:solidFill>
                  <a:srgbClr val="0000CC"/>
                </a:solidFill>
              </a:rPr>
              <a:t>Routers inside an area </a:t>
            </a:r>
            <a:r>
              <a:rPr lang="en-US" altLang="zh-TW" smtClean="0">
                <a:solidFill>
                  <a:schemeClr val="tx2"/>
                </a:solidFill>
              </a:rPr>
              <a:t>flood</a:t>
            </a:r>
            <a:r>
              <a:rPr lang="en-US" altLang="zh-TW" smtClean="0">
                <a:solidFill>
                  <a:srgbClr val="0000CC"/>
                </a:solidFill>
              </a:rPr>
              <a:t> the area with routing information</a:t>
            </a:r>
          </a:p>
          <a:p>
            <a:pPr eaLnBrk="1" hangingPunct="1">
              <a:spcBef>
                <a:spcPct val="30000"/>
              </a:spcBef>
            </a:pPr>
            <a:r>
              <a:rPr lang="en-US" altLang="zh-TW" smtClean="0">
                <a:solidFill>
                  <a:schemeClr val="tx2"/>
                </a:solidFill>
              </a:rPr>
              <a:t>Area border routers</a:t>
            </a:r>
            <a:r>
              <a:rPr lang="en-US" altLang="zh-TW" smtClean="0">
                <a:solidFill>
                  <a:srgbClr val="0000CC"/>
                </a:solidFill>
              </a:rPr>
              <a:t> summarize the information about the area and send it to other areas</a:t>
            </a:r>
          </a:p>
          <a:p>
            <a:pPr eaLnBrk="1" hangingPunct="1">
              <a:spcBef>
                <a:spcPct val="30000"/>
              </a:spcBef>
            </a:pPr>
            <a:r>
              <a:rPr lang="en-US" altLang="zh-TW" smtClean="0">
                <a:solidFill>
                  <a:schemeClr val="tx2"/>
                </a:solidFill>
              </a:rPr>
              <a:t>Backbone area</a:t>
            </a:r>
            <a:r>
              <a:rPr lang="en-US" altLang="zh-TW" smtClean="0">
                <a:solidFill>
                  <a:srgbClr val="0000CC"/>
                </a:solidFill>
              </a:rPr>
              <a:t> and </a:t>
            </a:r>
            <a:r>
              <a:rPr lang="en-US" altLang="zh-TW" smtClean="0">
                <a:solidFill>
                  <a:schemeClr val="tx2"/>
                </a:solidFill>
              </a:rPr>
              <a:t>backbone routers</a:t>
            </a:r>
          </a:p>
          <a:p>
            <a:pPr lvl="1" eaLnBrk="1" hangingPunct="1"/>
            <a:r>
              <a:rPr lang="en-US" altLang="zh-TW" sz="2600" smtClean="0">
                <a:solidFill>
                  <a:srgbClr val="0000CC"/>
                </a:solidFill>
              </a:rPr>
              <a:t>All of the area inside an AS must be connected to the backbone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2"/>
          <p:cNvSpPr>
            <a:spLocks noGrp="1" noChangeArrowheads="1"/>
          </p:cNvSpPr>
          <p:nvPr>
            <p:ph type="title"/>
          </p:nvPr>
        </p:nvSpPr>
        <p:spPr>
          <a:xfrm>
            <a:off x="685800" y="306388"/>
            <a:ext cx="6870700" cy="836612"/>
          </a:xfrm>
        </p:spPr>
        <p:txBody>
          <a:bodyPr/>
          <a:lstStyle/>
          <a:p>
            <a:pPr eaLnBrk="1" hangingPunct="1"/>
            <a:r>
              <a:rPr lang="en-US" altLang="zh-TW" smtClean="0"/>
              <a:t>Area in OSPF (2)</a:t>
            </a:r>
          </a:p>
        </p:txBody>
      </p:sp>
      <p:sp>
        <p:nvSpPr>
          <p:cNvPr id="120837" name="Rectangle 3"/>
          <p:cNvSpPr>
            <a:spLocks noGrp="1" noChangeArrowheads="1"/>
          </p:cNvSpPr>
          <p:nvPr>
            <p:ph sz="quarter" idx="1"/>
          </p:nvPr>
        </p:nvSpPr>
        <p:spPr>
          <a:xfrm>
            <a:off x="685800" y="1219200"/>
            <a:ext cx="7696200" cy="4876800"/>
          </a:xfrm>
        </p:spPr>
        <p:txBody>
          <a:bodyPr/>
          <a:lstStyle/>
          <a:p>
            <a:pPr eaLnBrk="1" hangingPunct="1"/>
            <a:r>
              <a:rPr lang="en-US" altLang="zh-TW" sz="3600" smtClean="0">
                <a:solidFill>
                  <a:schemeClr val="tx2"/>
                </a:solidFill>
              </a:rPr>
              <a:t>Virtual link</a:t>
            </a:r>
            <a:endParaRPr lang="en-US" altLang="zh-TW" sz="2800" smtClean="0">
              <a:solidFill>
                <a:schemeClr val="tx2"/>
              </a:solidFill>
            </a:endParaRPr>
          </a:p>
          <a:p>
            <a:pPr lvl="1" eaLnBrk="1" hangingPunct="1">
              <a:spcBef>
                <a:spcPct val="40000"/>
              </a:spcBef>
            </a:pPr>
            <a:r>
              <a:rPr lang="en-US" altLang="zh-TW" sz="3200" smtClean="0">
                <a:solidFill>
                  <a:srgbClr val="0000CC"/>
                </a:solidFill>
              </a:rPr>
              <a:t>If, because of some problem, the connectivity between a backbone and an area is broken, a </a:t>
            </a:r>
            <a:r>
              <a:rPr lang="en-US" altLang="zh-TW" sz="3200" smtClean="0">
                <a:solidFill>
                  <a:schemeClr val="tx2"/>
                </a:solidFill>
              </a:rPr>
              <a:t>virtual link</a:t>
            </a:r>
            <a:r>
              <a:rPr lang="en-US" altLang="zh-TW" sz="3200" smtClean="0">
                <a:solidFill>
                  <a:srgbClr val="0000CC"/>
                </a:solidFill>
              </a:rPr>
              <a:t> between routers must be created by the administration to allow continuity of the functions of the backbone as the primary area</a:t>
            </a:r>
            <a:endParaRPr lang="en-US" altLang="zh-TW" sz="3000" smtClean="0">
              <a:solidFill>
                <a:srgbClr val="0000CC"/>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Types </a:t>
            </a:r>
            <a:r>
              <a:rPr lang="en-US" altLang="en-US" i="1" dirty="0">
                <a:latin typeface="Times New Roman" pitchFamily="18" charset="0"/>
              </a:rPr>
              <a:t>of links</a:t>
            </a:r>
          </a:p>
        </p:txBody>
      </p:sp>
      <p:pic>
        <p:nvPicPr>
          <p:cNvPr id="121868" name="Picture 10"/>
          <p:cNvPicPr>
            <a:picLocks noChangeAspect="1" noChangeArrowheads="1"/>
          </p:cNvPicPr>
          <p:nvPr/>
        </p:nvPicPr>
        <p:blipFill>
          <a:blip r:embed="rId3"/>
          <a:srcRect/>
          <a:stretch>
            <a:fillRect/>
          </a:stretch>
        </p:blipFill>
        <p:spPr bwMode="auto">
          <a:xfrm>
            <a:off x="723900" y="2430463"/>
            <a:ext cx="7277100" cy="16081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Point-to-point </a:t>
            </a:r>
            <a:r>
              <a:rPr lang="en-US" altLang="en-US" i="1" dirty="0">
                <a:latin typeface="Times New Roman" pitchFamily="18" charset="0"/>
              </a:rPr>
              <a:t>link</a:t>
            </a:r>
          </a:p>
        </p:txBody>
      </p:sp>
      <p:pic>
        <p:nvPicPr>
          <p:cNvPr id="686090" name="Picture 10"/>
          <p:cNvPicPr>
            <a:picLocks noChangeAspect="1" noChangeArrowheads="1"/>
          </p:cNvPicPr>
          <p:nvPr/>
        </p:nvPicPr>
        <p:blipFill>
          <a:blip r:embed="rId3"/>
          <a:srcRect/>
          <a:stretch>
            <a:fillRect/>
          </a:stretch>
        </p:blipFill>
        <p:spPr bwMode="auto">
          <a:xfrm>
            <a:off x="2055813" y="1600200"/>
            <a:ext cx="4497387" cy="1274763"/>
          </a:xfrm>
          <a:prstGeom prst="rect">
            <a:avLst/>
          </a:prstGeom>
          <a:noFill/>
          <a:ln w="9525">
            <a:noFill/>
            <a:miter lim="800000"/>
            <a:headEnd/>
            <a:tailEnd/>
          </a:ln>
          <a:effectLst/>
        </p:spPr>
      </p:pic>
      <p:pic>
        <p:nvPicPr>
          <p:cNvPr id="686091" name="Picture 11"/>
          <p:cNvPicPr>
            <a:picLocks noChangeAspect="1" noChangeArrowheads="1"/>
          </p:cNvPicPr>
          <p:nvPr/>
        </p:nvPicPr>
        <p:blipFill>
          <a:blip r:embed="rId4"/>
          <a:srcRect/>
          <a:stretch>
            <a:fillRect/>
          </a:stretch>
        </p:blipFill>
        <p:spPr bwMode="auto">
          <a:xfrm>
            <a:off x="2514600" y="4019550"/>
            <a:ext cx="2987675" cy="13144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686090"/>
                                        </p:tgtEl>
                                        <p:attrNameLst>
                                          <p:attrName>style.visibility</p:attrName>
                                        </p:attrNameLst>
                                      </p:cBhvr>
                                      <p:to>
                                        <p:strVal val="visible"/>
                                      </p:to>
                                    </p:set>
                                    <p:animEffect transition="in" filter="barn(inVertical)">
                                      <p:cBhvr>
                                        <p:cTn id="7" dur="2000"/>
                                        <p:tgtEl>
                                          <p:spTgt spid="6860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686091"/>
                                        </p:tgtEl>
                                        <p:attrNameLst>
                                          <p:attrName>style.visibility</p:attrName>
                                        </p:attrNameLst>
                                      </p:cBhvr>
                                      <p:to>
                                        <p:strVal val="visible"/>
                                      </p:to>
                                    </p:set>
                                    <p:animEffect transition="in" filter="barn(inVertical)">
                                      <p:cBhvr>
                                        <p:cTn id="12" dur="2000"/>
                                        <p:tgtEl>
                                          <p:spTgt spid="686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Transient </a:t>
            </a:r>
            <a:r>
              <a:rPr lang="en-US" altLang="en-US" i="1" dirty="0">
                <a:latin typeface="Times New Roman" pitchFamily="18" charset="0"/>
              </a:rPr>
              <a:t>link</a:t>
            </a:r>
          </a:p>
        </p:txBody>
      </p:sp>
      <p:pic>
        <p:nvPicPr>
          <p:cNvPr id="688138" name="Picture 10"/>
          <p:cNvPicPr>
            <a:picLocks noChangeAspect="1" noChangeArrowheads="1"/>
          </p:cNvPicPr>
          <p:nvPr/>
        </p:nvPicPr>
        <p:blipFill>
          <a:blip r:embed="rId3"/>
          <a:srcRect/>
          <a:stretch>
            <a:fillRect/>
          </a:stretch>
        </p:blipFill>
        <p:spPr bwMode="auto">
          <a:xfrm>
            <a:off x="457200" y="1219200"/>
            <a:ext cx="2286000" cy="2063750"/>
          </a:xfrm>
          <a:prstGeom prst="rect">
            <a:avLst/>
          </a:prstGeom>
          <a:noFill/>
          <a:ln w="9525">
            <a:noFill/>
            <a:miter lim="800000"/>
            <a:headEnd/>
            <a:tailEnd/>
          </a:ln>
          <a:effectLst/>
        </p:spPr>
      </p:pic>
      <p:pic>
        <p:nvPicPr>
          <p:cNvPr id="688139" name="Picture 11"/>
          <p:cNvPicPr>
            <a:picLocks noChangeAspect="1" noChangeArrowheads="1"/>
          </p:cNvPicPr>
          <p:nvPr/>
        </p:nvPicPr>
        <p:blipFill>
          <a:blip r:embed="rId4"/>
          <a:srcRect/>
          <a:stretch>
            <a:fillRect/>
          </a:stretch>
        </p:blipFill>
        <p:spPr bwMode="auto">
          <a:xfrm>
            <a:off x="3789363" y="2362200"/>
            <a:ext cx="1773237" cy="1801813"/>
          </a:xfrm>
          <a:prstGeom prst="rect">
            <a:avLst/>
          </a:prstGeom>
          <a:noFill/>
          <a:ln w="9525">
            <a:noFill/>
            <a:miter lim="800000"/>
            <a:headEnd/>
            <a:tailEnd/>
          </a:ln>
          <a:effectLst/>
        </p:spPr>
      </p:pic>
      <p:pic>
        <p:nvPicPr>
          <p:cNvPr id="688140" name="Picture 12"/>
          <p:cNvPicPr>
            <a:picLocks noChangeAspect="1" noChangeArrowheads="1"/>
          </p:cNvPicPr>
          <p:nvPr/>
        </p:nvPicPr>
        <p:blipFill>
          <a:blip r:embed="rId5"/>
          <a:srcRect/>
          <a:stretch>
            <a:fillRect/>
          </a:stretch>
        </p:blipFill>
        <p:spPr bwMode="auto">
          <a:xfrm>
            <a:off x="6297613" y="4267200"/>
            <a:ext cx="2084387" cy="182721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688138"/>
                                        </p:tgtEl>
                                        <p:attrNameLst>
                                          <p:attrName>style.visibility</p:attrName>
                                        </p:attrNameLst>
                                      </p:cBhvr>
                                      <p:to>
                                        <p:strVal val="visible"/>
                                      </p:to>
                                    </p:set>
                                    <p:animEffect transition="in" filter="diamond(in)">
                                      <p:cBhvr>
                                        <p:cTn id="7" dur="2000"/>
                                        <p:tgtEl>
                                          <p:spTgt spid="6881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688139"/>
                                        </p:tgtEl>
                                        <p:attrNameLst>
                                          <p:attrName>style.visibility</p:attrName>
                                        </p:attrNameLst>
                                      </p:cBhvr>
                                      <p:to>
                                        <p:strVal val="visible"/>
                                      </p:to>
                                    </p:set>
                                    <p:animEffect transition="in" filter="diamond(in)">
                                      <p:cBhvr>
                                        <p:cTn id="12" dur="2000"/>
                                        <p:tgtEl>
                                          <p:spTgt spid="6881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688140"/>
                                        </p:tgtEl>
                                        <p:attrNameLst>
                                          <p:attrName>style.visibility</p:attrName>
                                        </p:attrNameLst>
                                      </p:cBhvr>
                                      <p:to>
                                        <p:strVal val="visible"/>
                                      </p:to>
                                    </p:set>
                                    <p:animEffect transition="in" filter="diamond(in)">
                                      <p:cBhvr>
                                        <p:cTn id="17" dur="2000"/>
                                        <p:tgtEl>
                                          <p:spTgt spid="688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Stub </a:t>
            </a:r>
            <a:r>
              <a:rPr lang="en-US" altLang="en-US" i="1" dirty="0">
                <a:latin typeface="Times New Roman" pitchFamily="18" charset="0"/>
              </a:rPr>
              <a:t>link</a:t>
            </a:r>
          </a:p>
        </p:txBody>
      </p:sp>
      <p:pic>
        <p:nvPicPr>
          <p:cNvPr id="690186" name="Picture 10"/>
          <p:cNvPicPr>
            <a:picLocks noChangeAspect="1" noChangeArrowheads="1"/>
          </p:cNvPicPr>
          <p:nvPr/>
        </p:nvPicPr>
        <p:blipFill>
          <a:blip r:embed="rId3"/>
          <a:srcRect/>
          <a:stretch>
            <a:fillRect/>
          </a:stretch>
        </p:blipFill>
        <p:spPr bwMode="auto">
          <a:xfrm>
            <a:off x="1066800" y="1676400"/>
            <a:ext cx="2439988" cy="1619250"/>
          </a:xfrm>
          <a:prstGeom prst="rect">
            <a:avLst/>
          </a:prstGeom>
          <a:noFill/>
          <a:ln w="9525">
            <a:noFill/>
            <a:miter lim="800000"/>
            <a:headEnd/>
            <a:tailEnd/>
          </a:ln>
          <a:effectLst/>
        </p:spPr>
      </p:pic>
      <p:pic>
        <p:nvPicPr>
          <p:cNvPr id="690187" name="Picture 11"/>
          <p:cNvPicPr>
            <a:picLocks noChangeAspect="1" noChangeArrowheads="1"/>
          </p:cNvPicPr>
          <p:nvPr/>
        </p:nvPicPr>
        <p:blipFill>
          <a:blip r:embed="rId4"/>
          <a:srcRect/>
          <a:stretch>
            <a:fillRect/>
          </a:stretch>
        </p:blipFill>
        <p:spPr bwMode="auto">
          <a:xfrm>
            <a:off x="4832350" y="3744913"/>
            <a:ext cx="2559050" cy="166528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690186"/>
                                        </p:tgtEl>
                                        <p:attrNameLst>
                                          <p:attrName>style.visibility</p:attrName>
                                        </p:attrNameLst>
                                      </p:cBhvr>
                                      <p:to>
                                        <p:strVal val="visible"/>
                                      </p:to>
                                    </p:set>
                                    <p:animEffect transition="in" filter="wheel(4)">
                                      <p:cBhvr>
                                        <p:cTn id="7" dur="2000"/>
                                        <p:tgtEl>
                                          <p:spTgt spid="6901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nodeType="clickEffect">
                                  <p:stCondLst>
                                    <p:cond delay="0"/>
                                  </p:stCondLst>
                                  <p:childTnLst>
                                    <p:set>
                                      <p:cBhvr>
                                        <p:cTn id="11" dur="1" fill="hold">
                                          <p:stCondLst>
                                            <p:cond delay="0"/>
                                          </p:stCondLst>
                                        </p:cTn>
                                        <p:tgtEl>
                                          <p:spTgt spid="690187"/>
                                        </p:tgtEl>
                                        <p:attrNameLst>
                                          <p:attrName>style.visibility</p:attrName>
                                        </p:attrNameLst>
                                      </p:cBhvr>
                                      <p:to>
                                        <p:strVal val="visible"/>
                                      </p:to>
                                    </p:set>
                                    <p:animEffect transition="in" filter="wheel(4)">
                                      <p:cBhvr>
                                        <p:cTn id="12" dur="2000"/>
                                        <p:tgtEl>
                                          <p:spTgt spid="690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Text Box 2"/>
          <p:cNvSpPr txBox="1">
            <a:spLocks noChangeArrowheads="1"/>
          </p:cNvSpPr>
          <p:nvPr/>
        </p:nvSpPr>
        <p:spPr bwMode="auto">
          <a:xfrm>
            <a:off x="990600" y="90488"/>
            <a:ext cx="78486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Example </a:t>
            </a:r>
            <a:r>
              <a:rPr lang="en-US" altLang="en-US" i="1" dirty="0">
                <a:latin typeface="Times New Roman" pitchFamily="18" charset="0"/>
              </a:rPr>
              <a:t>of an AS and its graphical representation in OSPF</a:t>
            </a:r>
          </a:p>
        </p:txBody>
      </p:sp>
      <p:pic>
        <p:nvPicPr>
          <p:cNvPr id="692234" name="Picture 10"/>
          <p:cNvPicPr>
            <a:picLocks noChangeAspect="1" noChangeArrowheads="1"/>
          </p:cNvPicPr>
          <p:nvPr/>
        </p:nvPicPr>
        <p:blipFill>
          <a:blip r:embed="rId3"/>
          <a:srcRect/>
          <a:stretch>
            <a:fillRect/>
          </a:stretch>
        </p:blipFill>
        <p:spPr bwMode="auto">
          <a:xfrm>
            <a:off x="457200" y="838200"/>
            <a:ext cx="7961313" cy="2540000"/>
          </a:xfrm>
          <a:prstGeom prst="rect">
            <a:avLst/>
          </a:prstGeom>
          <a:noFill/>
          <a:ln w="9525">
            <a:noFill/>
            <a:miter lim="800000"/>
            <a:headEnd/>
            <a:tailEnd/>
          </a:ln>
          <a:effectLst/>
        </p:spPr>
      </p:pic>
      <p:pic>
        <p:nvPicPr>
          <p:cNvPr id="692235" name="Picture 11"/>
          <p:cNvPicPr>
            <a:picLocks noChangeAspect="1" noChangeArrowheads="1"/>
          </p:cNvPicPr>
          <p:nvPr/>
        </p:nvPicPr>
        <p:blipFill>
          <a:blip r:embed="rId4"/>
          <a:srcRect/>
          <a:stretch>
            <a:fillRect/>
          </a:stretch>
        </p:blipFill>
        <p:spPr bwMode="auto">
          <a:xfrm>
            <a:off x="609600" y="3705225"/>
            <a:ext cx="7605713" cy="23907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692234"/>
                                        </p:tgtEl>
                                        <p:attrNameLst>
                                          <p:attrName>style.visibility</p:attrName>
                                        </p:attrNameLst>
                                      </p:cBhvr>
                                      <p:to>
                                        <p:strVal val="visible"/>
                                      </p:to>
                                    </p:set>
                                    <p:anim calcmode="lin" valueType="num">
                                      <p:cBhvr>
                                        <p:cTn id="7" dur="2000" fill="hold"/>
                                        <p:tgtEl>
                                          <p:spTgt spid="692234"/>
                                        </p:tgtEl>
                                        <p:attrNameLst>
                                          <p:attrName>ppt_w</p:attrName>
                                        </p:attrNameLst>
                                      </p:cBhvr>
                                      <p:tavLst>
                                        <p:tav tm="0">
                                          <p:val>
                                            <p:fltVal val="0"/>
                                          </p:val>
                                        </p:tav>
                                        <p:tav tm="100000">
                                          <p:val>
                                            <p:strVal val="#ppt_w"/>
                                          </p:val>
                                        </p:tav>
                                      </p:tavLst>
                                    </p:anim>
                                    <p:anim calcmode="lin" valueType="num">
                                      <p:cBhvr>
                                        <p:cTn id="8" dur="2000" fill="hold"/>
                                        <p:tgtEl>
                                          <p:spTgt spid="692234"/>
                                        </p:tgtEl>
                                        <p:attrNameLst>
                                          <p:attrName>ppt_h</p:attrName>
                                        </p:attrNameLst>
                                      </p:cBhvr>
                                      <p:tavLst>
                                        <p:tav tm="0">
                                          <p:val>
                                            <p:fltVal val="0"/>
                                          </p:val>
                                        </p:tav>
                                        <p:tav tm="100000">
                                          <p:val>
                                            <p:strVal val="#ppt_h"/>
                                          </p:val>
                                        </p:tav>
                                      </p:tavLst>
                                    </p:anim>
                                    <p:animEffect transition="in" filter="fade">
                                      <p:cBhvr>
                                        <p:cTn id="9" dur="2000"/>
                                        <p:tgtEl>
                                          <p:spTgt spid="69223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692235"/>
                                        </p:tgtEl>
                                        <p:attrNameLst>
                                          <p:attrName>style.visibility</p:attrName>
                                        </p:attrNameLst>
                                      </p:cBhvr>
                                      <p:to>
                                        <p:strVal val="visible"/>
                                      </p:to>
                                    </p:set>
                                    <p:anim calcmode="lin" valueType="num">
                                      <p:cBhvr>
                                        <p:cTn id="14" dur="2000" fill="hold"/>
                                        <p:tgtEl>
                                          <p:spTgt spid="692235"/>
                                        </p:tgtEl>
                                        <p:attrNameLst>
                                          <p:attrName>ppt_w</p:attrName>
                                        </p:attrNameLst>
                                      </p:cBhvr>
                                      <p:tavLst>
                                        <p:tav tm="0">
                                          <p:val>
                                            <p:fltVal val="0"/>
                                          </p:val>
                                        </p:tav>
                                        <p:tav tm="100000">
                                          <p:val>
                                            <p:strVal val="#ppt_w"/>
                                          </p:val>
                                        </p:tav>
                                      </p:tavLst>
                                    </p:anim>
                                    <p:anim calcmode="lin" valueType="num">
                                      <p:cBhvr>
                                        <p:cTn id="15" dur="2000" fill="hold"/>
                                        <p:tgtEl>
                                          <p:spTgt spid="692235"/>
                                        </p:tgtEl>
                                        <p:attrNameLst>
                                          <p:attrName>ppt_h</p:attrName>
                                        </p:attrNameLst>
                                      </p:cBhvr>
                                      <p:tavLst>
                                        <p:tav tm="0">
                                          <p:val>
                                            <p:fltVal val="0"/>
                                          </p:val>
                                        </p:tav>
                                        <p:tav tm="100000">
                                          <p:val>
                                            <p:strVal val="#ppt_h"/>
                                          </p:val>
                                        </p:tav>
                                      </p:tavLst>
                                    </p:anim>
                                    <p:animEffect transition="in" filter="fade">
                                      <p:cBhvr>
                                        <p:cTn id="16" dur="2000"/>
                                        <p:tgtEl>
                                          <p:spTgt spid="692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Types </a:t>
            </a:r>
            <a:r>
              <a:rPr lang="en-US" altLang="en-US" i="1" dirty="0">
                <a:latin typeface="Times New Roman" pitchFamily="18" charset="0"/>
              </a:rPr>
              <a:t>of OSPF packet</a:t>
            </a:r>
          </a:p>
        </p:txBody>
      </p:sp>
      <p:pic>
        <p:nvPicPr>
          <p:cNvPr id="694282" name="Picture 10"/>
          <p:cNvPicPr>
            <a:picLocks noChangeAspect="1" noChangeArrowheads="1"/>
          </p:cNvPicPr>
          <p:nvPr/>
        </p:nvPicPr>
        <p:blipFill>
          <a:blip r:embed="rId3"/>
          <a:srcRect/>
          <a:stretch>
            <a:fillRect/>
          </a:stretch>
        </p:blipFill>
        <p:spPr bwMode="auto">
          <a:xfrm>
            <a:off x="231775" y="990600"/>
            <a:ext cx="8226425" cy="1514475"/>
          </a:xfrm>
          <a:prstGeom prst="rect">
            <a:avLst/>
          </a:prstGeom>
          <a:noFill/>
          <a:ln w="9525">
            <a:noFill/>
            <a:miter lim="800000"/>
            <a:headEnd/>
            <a:tailEnd/>
          </a:ln>
          <a:effectLst/>
        </p:spPr>
      </p:pic>
      <p:pic>
        <p:nvPicPr>
          <p:cNvPr id="694283" name="Picture 11"/>
          <p:cNvPicPr>
            <a:picLocks noChangeAspect="1" noChangeArrowheads="1"/>
          </p:cNvPicPr>
          <p:nvPr/>
        </p:nvPicPr>
        <p:blipFill>
          <a:blip r:embed="rId4"/>
          <a:srcRect/>
          <a:stretch>
            <a:fillRect/>
          </a:stretch>
        </p:blipFill>
        <p:spPr bwMode="auto">
          <a:xfrm>
            <a:off x="3119438" y="2514600"/>
            <a:ext cx="5795962" cy="24034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42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694283"/>
                                        </p:tgtEl>
                                        <p:attrNameLst>
                                          <p:attrName>style.visibility</p:attrName>
                                        </p:attrNameLst>
                                      </p:cBhvr>
                                      <p:to>
                                        <p:strVal val="visible"/>
                                      </p:to>
                                    </p:set>
                                    <p:animEffect transition="in" filter="wipe(up)">
                                      <p:cBhvr>
                                        <p:cTn id="11" dur="2000"/>
                                        <p:tgtEl>
                                          <p:spTgt spid="694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OSPF </a:t>
            </a:r>
            <a:r>
              <a:rPr lang="en-US" altLang="en-US" i="1" dirty="0">
                <a:latin typeface="Times New Roman" pitchFamily="18" charset="0"/>
              </a:rPr>
              <a:t>common header</a:t>
            </a:r>
          </a:p>
        </p:txBody>
      </p:sp>
      <p:pic>
        <p:nvPicPr>
          <p:cNvPr id="134156" name="Picture 10"/>
          <p:cNvPicPr>
            <a:picLocks noChangeAspect="1" noChangeArrowheads="1"/>
          </p:cNvPicPr>
          <p:nvPr/>
        </p:nvPicPr>
        <p:blipFill>
          <a:blip r:embed="rId3"/>
          <a:srcRect/>
          <a:stretch>
            <a:fillRect/>
          </a:stretch>
        </p:blipFill>
        <p:spPr bwMode="auto">
          <a:xfrm>
            <a:off x="1173163" y="2481263"/>
            <a:ext cx="6599237" cy="22431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Link </a:t>
            </a:r>
            <a:r>
              <a:rPr lang="en-US" altLang="en-US" i="1" dirty="0">
                <a:latin typeface="Times New Roman" pitchFamily="18" charset="0"/>
              </a:rPr>
              <a:t>state update packet</a:t>
            </a:r>
          </a:p>
        </p:txBody>
      </p:sp>
      <p:pic>
        <p:nvPicPr>
          <p:cNvPr id="136204" name="Picture 10"/>
          <p:cNvPicPr>
            <a:picLocks noChangeAspect="1" noChangeArrowheads="1"/>
          </p:cNvPicPr>
          <p:nvPr/>
        </p:nvPicPr>
        <p:blipFill>
          <a:blip r:embed="rId3"/>
          <a:srcRect/>
          <a:stretch>
            <a:fillRect/>
          </a:stretch>
        </p:blipFill>
        <p:spPr bwMode="auto">
          <a:xfrm>
            <a:off x="381000" y="2314575"/>
            <a:ext cx="7997825" cy="21050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LSA </a:t>
            </a:r>
            <a:r>
              <a:rPr lang="en-US" altLang="en-US" i="1" dirty="0">
                <a:latin typeface="Times New Roman" pitchFamily="18" charset="0"/>
              </a:rPr>
              <a:t>general header</a:t>
            </a:r>
          </a:p>
        </p:txBody>
      </p:sp>
      <p:pic>
        <p:nvPicPr>
          <p:cNvPr id="138252" name="Picture 10"/>
          <p:cNvPicPr>
            <a:picLocks noChangeAspect="1" noChangeArrowheads="1"/>
          </p:cNvPicPr>
          <p:nvPr/>
        </p:nvPicPr>
        <p:blipFill>
          <a:blip r:embed="rId3"/>
          <a:srcRect/>
          <a:stretch>
            <a:fillRect/>
          </a:stretch>
        </p:blipFill>
        <p:spPr bwMode="auto">
          <a:xfrm>
            <a:off x="915988" y="2503488"/>
            <a:ext cx="7313612" cy="17637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2" name="Rectangle 2"/>
          <p:cNvSpPr>
            <a:spLocks noGrp="1" noChangeArrowheads="1"/>
          </p:cNvSpPr>
          <p:nvPr>
            <p:ph type="title"/>
          </p:nvPr>
        </p:nvSpPr>
        <p:spPr>
          <a:xfrm>
            <a:off x="685800" y="457200"/>
            <a:ext cx="6870700" cy="838200"/>
          </a:xfrm>
        </p:spPr>
        <p:txBody>
          <a:bodyPr/>
          <a:lstStyle/>
          <a:p>
            <a:pPr eaLnBrk="1" hangingPunct="1"/>
            <a:r>
              <a:rPr lang="en-US" altLang="zh-TW" smtClean="0"/>
              <a:t>LSA General Header (1)</a:t>
            </a:r>
          </a:p>
        </p:txBody>
      </p:sp>
      <p:sp>
        <p:nvSpPr>
          <p:cNvPr id="140293" name="Rectangle 3"/>
          <p:cNvSpPr>
            <a:spLocks noChangeArrowheads="1"/>
          </p:cNvSpPr>
          <p:nvPr/>
        </p:nvSpPr>
        <p:spPr bwMode="auto">
          <a:xfrm>
            <a:off x="685800" y="1447800"/>
            <a:ext cx="7696200" cy="4495800"/>
          </a:xfrm>
          <a:prstGeom prst="rect">
            <a:avLst/>
          </a:prstGeom>
          <a:noFill/>
          <a:ln w="9525">
            <a:noFill/>
            <a:miter lim="800000"/>
            <a:headEnd/>
            <a:tailEnd/>
          </a:ln>
          <a:effectLst/>
        </p:spPr>
        <p:txBody>
          <a:bodyPr/>
          <a:lstStyle/>
          <a:p>
            <a:pPr marL="342900" indent="-342900" eaLnBrk="1" hangingPunct="1">
              <a:spcBef>
                <a:spcPct val="20000"/>
              </a:spcBef>
              <a:buFontTx/>
              <a:buChar char="•"/>
            </a:pPr>
            <a:r>
              <a:rPr kumimoji="1" lang="en-US" altLang="zh-TW" sz="3200" b="0">
                <a:solidFill>
                  <a:schemeClr val="tx2"/>
                </a:solidFill>
                <a:latin typeface="Comic Sans MS" pitchFamily="66" charset="0"/>
              </a:rPr>
              <a:t>Link state age</a:t>
            </a:r>
          </a:p>
          <a:p>
            <a:pPr marL="742950" lvl="1" indent="-285750" eaLnBrk="1" hangingPunct="1">
              <a:spcBef>
                <a:spcPct val="20000"/>
              </a:spcBef>
              <a:buFontTx/>
              <a:buChar char="–"/>
            </a:pPr>
            <a:r>
              <a:rPr kumimoji="1" lang="en-US" altLang="zh-TW" sz="2800" b="0">
                <a:solidFill>
                  <a:srgbClr val="0000CC"/>
                </a:solidFill>
                <a:latin typeface="Comic Sans MS" pitchFamily="66" charset="0"/>
              </a:rPr>
              <a:t>When a router creates the message, the value of this field is 0</a:t>
            </a:r>
          </a:p>
          <a:p>
            <a:pPr marL="742950" lvl="1" indent="-285750" eaLnBrk="1" hangingPunct="1">
              <a:spcBef>
                <a:spcPct val="20000"/>
              </a:spcBef>
              <a:buFontTx/>
              <a:buChar char="–"/>
            </a:pPr>
            <a:r>
              <a:rPr kumimoji="1" lang="en-US" altLang="zh-TW" sz="2800" b="0">
                <a:solidFill>
                  <a:srgbClr val="0000CC"/>
                </a:solidFill>
                <a:latin typeface="Comic Sans MS" pitchFamily="66" charset="0"/>
              </a:rPr>
              <a:t>When each successive router forwards this message, it estimates the transit time and adds it to the cumulative value of this field</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Rectangle 2"/>
          <p:cNvSpPr>
            <a:spLocks noGrp="1" noChangeArrowheads="1"/>
          </p:cNvSpPr>
          <p:nvPr>
            <p:ph type="title"/>
          </p:nvPr>
        </p:nvSpPr>
        <p:spPr>
          <a:xfrm>
            <a:off x="685800" y="457200"/>
            <a:ext cx="6870700" cy="838200"/>
          </a:xfrm>
        </p:spPr>
        <p:txBody>
          <a:bodyPr/>
          <a:lstStyle/>
          <a:p>
            <a:pPr eaLnBrk="1" hangingPunct="1"/>
            <a:r>
              <a:rPr lang="en-US" altLang="zh-TW" smtClean="0"/>
              <a:t>LSA General Header (2)</a:t>
            </a:r>
          </a:p>
        </p:txBody>
      </p:sp>
      <p:sp>
        <p:nvSpPr>
          <p:cNvPr id="141317" name="Rectangle 3"/>
          <p:cNvSpPr>
            <a:spLocks noChangeArrowheads="1"/>
          </p:cNvSpPr>
          <p:nvPr/>
        </p:nvSpPr>
        <p:spPr bwMode="auto">
          <a:xfrm>
            <a:off x="685800" y="1447800"/>
            <a:ext cx="7696200" cy="4495800"/>
          </a:xfrm>
          <a:prstGeom prst="rect">
            <a:avLst/>
          </a:prstGeom>
          <a:noFill/>
          <a:ln w="9525">
            <a:noFill/>
            <a:miter lim="800000"/>
            <a:headEnd/>
            <a:tailEnd/>
          </a:ln>
          <a:effectLst/>
        </p:spPr>
        <p:txBody>
          <a:bodyPr/>
          <a:lstStyle/>
          <a:p>
            <a:pPr marL="342900" indent="-342900" eaLnBrk="1" hangingPunct="1">
              <a:spcBef>
                <a:spcPct val="20000"/>
              </a:spcBef>
              <a:buFontTx/>
              <a:buChar char="•"/>
            </a:pPr>
            <a:r>
              <a:rPr kumimoji="1" lang="en-US" altLang="zh-TW" sz="3200" b="0">
                <a:solidFill>
                  <a:schemeClr val="tx2"/>
                </a:solidFill>
                <a:latin typeface="Comic Sans MS" pitchFamily="66" charset="0"/>
              </a:rPr>
              <a:t>E flag</a:t>
            </a:r>
          </a:p>
          <a:p>
            <a:pPr marL="742950" lvl="1" indent="-285750" eaLnBrk="1" hangingPunct="1">
              <a:spcBef>
                <a:spcPct val="20000"/>
              </a:spcBef>
              <a:buFontTx/>
              <a:buChar char="–"/>
            </a:pPr>
            <a:r>
              <a:rPr kumimoji="1" lang="en-US" altLang="zh-TW" sz="2800" b="0">
                <a:solidFill>
                  <a:srgbClr val="0000CC"/>
                </a:solidFill>
                <a:latin typeface="Comic Sans MS" pitchFamily="66" charset="0"/>
              </a:rPr>
              <a:t>If this flag is set to 1, it means the area is a stub area (an area that is connected to the backbone area by only one path</a:t>
            </a:r>
          </a:p>
          <a:p>
            <a:pPr marL="342900" indent="-342900" eaLnBrk="1" hangingPunct="1">
              <a:spcBef>
                <a:spcPct val="20000"/>
              </a:spcBef>
              <a:buFontTx/>
              <a:buChar char="•"/>
            </a:pPr>
            <a:r>
              <a:rPr kumimoji="1" lang="en-US" altLang="zh-TW" sz="3200" b="0">
                <a:solidFill>
                  <a:schemeClr val="tx2"/>
                </a:solidFill>
                <a:latin typeface="Comic Sans MS" pitchFamily="66" charset="0"/>
              </a:rPr>
              <a:t>T flag</a:t>
            </a:r>
          </a:p>
          <a:p>
            <a:pPr marL="742950" lvl="1" indent="-285750" eaLnBrk="1" hangingPunct="1">
              <a:spcBef>
                <a:spcPct val="20000"/>
              </a:spcBef>
              <a:buFontTx/>
              <a:buChar char="–"/>
            </a:pPr>
            <a:r>
              <a:rPr kumimoji="1" lang="en-US" altLang="zh-TW" sz="2800" b="0">
                <a:solidFill>
                  <a:srgbClr val="0000CC"/>
                </a:solidFill>
                <a:latin typeface="Comic Sans MS" pitchFamily="66" charset="0"/>
              </a:rPr>
              <a:t>If this flag is set to 1, it means the router can handle multiple types of services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2"/>
          <p:cNvSpPr>
            <a:spLocks noGrp="1" noChangeArrowheads="1"/>
          </p:cNvSpPr>
          <p:nvPr>
            <p:ph type="title"/>
          </p:nvPr>
        </p:nvSpPr>
        <p:spPr>
          <a:xfrm>
            <a:off x="685800" y="457200"/>
            <a:ext cx="6870700" cy="838200"/>
          </a:xfrm>
        </p:spPr>
        <p:txBody>
          <a:bodyPr/>
          <a:lstStyle/>
          <a:p>
            <a:pPr eaLnBrk="1" hangingPunct="1"/>
            <a:r>
              <a:rPr lang="en-US" altLang="zh-TW" smtClean="0"/>
              <a:t>LSA General Header (3)</a:t>
            </a:r>
          </a:p>
        </p:txBody>
      </p:sp>
      <p:sp>
        <p:nvSpPr>
          <p:cNvPr id="142341" name="Rectangle 3"/>
          <p:cNvSpPr>
            <a:spLocks noChangeArrowheads="1"/>
          </p:cNvSpPr>
          <p:nvPr/>
        </p:nvSpPr>
        <p:spPr bwMode="auto">
          <a:xfrm>
            <a:off x="685800" y="1447800"/>
            <a:ext cx="7696200" cy="4495800"/>
          </a:xfrm>
          <a:prstGeom prst="rect">
            <a:avLst/>
          </a:prstGeom>
          <a:noFill/>
          <a:ln w="9525">
            <a:noFill/>
            <a:miter lim="800000"/>
            <a:headEnd/>
            <a:tailEnd/>
          </a:ln>
          <a:effectLst/>
        </p:spPr>
        <p:txBody>
          <a:bodyPr/>
          <a:lstStyle/>
          <a:p>
            <a:pPr marL="342900" indent="-342900" eaLnBrk="1" hangingPunct="1">
              <a:spcBef>
                <a:spcPct val="20000"/>
              </a:spcBef>
              <a:buFontTx/>
              <a:buChar char="•"/>
            </a:pPr>
            <a:r>
              <a:rPr kumimoji="1" lang="en-US" altLang="zh-TW" sz="3200" b="0">
                <a:solidFill>
                  <a:schemeClr val="tx2"/>
                </a:solidFill>
                <a:latin typeface="Comic Sans MS" pitchFamily="66" charset="0"/>
              </a:rPr>
              <a:t>Advertising router</a:t>
            </a:r>
          </a:p>
          <a:p>
            <a:pPr marL="742950" lvl="1" indent="-285750" eaLnBrk="1" hangingPunct="1">
              <a:spcBef>
                <a:spcPct val="20000"/>
              </a:spcBef>
              <a:buFontTx/>
              <a:buChar char="–"/>
            </a:pPr>
            <a:r>
              <a:rPr kumimoji="1" lang="en-US" altLang="zh-TW" sz="2800" b="0">
                <a:solidFill>
                  <a:srgbClr val="0000CC"/>
                </a:solidFill>
                <a:latin typeface="Comic Sans MS" pitchFamily="66" charset="0"/>
              </a:rPr>
              <a:t>The IP address of the router advertising this message</a:t>
            </a:r>
          </a:p>
          <a:p>
            <a:pPr marL="342900" indent="-342900" eaLnBrk="1" hangingPunct="1">
              <a:spcBef>
                <a:spcPct val="20000"/>
              </a:spcBef>
              <a:buFontTx/>
              <a:buChar char="•"/>
            </a:pPr>
            <a:r>
              <a:rPr kumimoji="1" lang="en-US" altLang="zh-TW" sz="3200" b="0">
                <a:solidFill>
                  <a:schemeClr val="tx2"/>
                </a:solidFill>
                <a:latin typeface="Comic Sans MS" pitchFamily="66" charset="0"/>
              </a:rPr>
              <a:t>Link state sequence number</a:t>
            </a:r>
          </a:p>
          <a:p>
            <a:pPr marL="742950" lvl="1" indent="-285750" eaLnBrk="1" hangingPunct="1">
              <a:spcBef>
                <a:spcPct val="20000"/>
              </a:spcBef>
              <a:buFontTx/>
              <a:buChar char="–"/>
            </a:pPr>
            <a:r>
              <a:rPr kumimoji="1" lang="en-US" altLang="zh-TW" sz="2800" b="0">
                <a:solidFill>
                  <a:srgbClr val="0000CC"/>
                </a:solidFill>
                <a:latin typeface="Comic Sans MS" pitchFamily="66" charset="0"/>
              </a:rPr>
              <a:t>A sequence number assigned to each link state update message</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Rectangle 2"/>
          <p:cNvSpPr>
            <a:spLocks noGrp="1" noChangeArrowheads="1"/>
          </p:cNvSpPr>
          <p:nvPr>
            <p:ph type="title"/>
          </p:nvPr>
        </p:nvSpPr>
        <p:spPr>
          <a:xfrm>
            <a:off x="685800" y="457200"/>
            <a:ext cx="6870700" cy="838200"/>
          </a:xfrm>
        </p:spPr>
        <p:txBody>
          <a:bodyPr/>
          <a:lstStyle/>
          <a:p>
            <a:pPr eaLnBrk="1" hangingPunct="1"/>
            <a:r>
              <a:rPr lang="en-US" altLang="zh-TW" smtClean="0"/>
              <a:t>LS Type and LS ID</a:t>
            </a:r>
          </a:p>
        </p:txBody>
      </p:sp>
      <p:graphicFrame>
        <p:nvGraphicFramePr>
          <p:cNvPr id="905242" name="Group 26"/>
          <p:cNvGraphicFramePr>
            <a:graphicFrameLocks noGrp="1"/>
          </p:cNvGraphicFramePr>
          <p:nvPr>
            <p:ph type="tbl" idx="1"/>
          </p:nvPr>
        </p:nvGraphicFramePr>
        <p:xfrm>
          <a:off x="900113" y="1857375"/>
          <a:ext cx="7196137" cy="3474768"/>
        </p:xfrm>
        <a:graphic>
          <a:graphicData uri="http://schemas.openxmlformats.org/drawingml/2006/table">
            <a:tbl>
              <a:tblPr/>
              <a:tblGrid>
                <a:gridCol w="3598862"/>
                <a:gridCol w="3597275"/>
              </a:tblGrid>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smtClean="0">
                          <a:ln>
                            <a:noFill/>
                          </a:ln>
                          <a:solidFill>
                            <a:schemeClr val="tx1"/>
                          </a:solidFill>
                          <a:effectLst/>
                          <a:latin typeface="Times New Roman" pitchFamily="18" charset="0"/>
                          <a:ea typeface="新細明體" pitchFamily="18" charset="-120"/>
                        </a:rPr>
                        <a:t>Link state type</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smtClean="0">
                          <a:ln>
                            <a:noFill/>
                          </a:ln>
                          <a:solidFill>
                            <a:schemeClr val="tx1"/>
                          </a:solidFill>
                          <a:effectLst/>
                          <a:latin typeface="Times New Roman" pitchFamily="18" charset="0"/>
                          <a:ea typeface="新細明體" pitchFamily="18" charset="-120"/>
                        </a:rPr>
                        <a:t>Link state ID</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solidFill>
                      <a:schemeClr val="bg2"/>
                    </a:solidFill>
                  </a:tcPr>
                </a:tc>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rgbClr val="0000CC"/>
                          </a:solidFill>
                          <a:effectLst/>
                          <a:latin typeface="Times New Roman" pitchFamily="18" charset="0"/>
                          <a:ea typeface="新細明體" pitchFamily="18" charset="-120"/>
                        </a:rPr>
                        <a:t>Router link</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2"/>
                          </a:solidFill>
                          <a:effectLst/>
                          <a:latin typeface="Times New Roman" pitchFamily="18" charset="0"/>
                          <a:ea typeface="新細明體" pitchFamily="18" charset="-120"/>
                        </a:rPr>
                        <a:t>IP address of the router</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rgbClr val="0000CC"/>
                          </a:solidFill>
                          <a:effectLst/>
                          <a:latin typeface="Times New Roman" pitchFamily="18" charset="0"/>
                          <a:ea typeface="新細明體" pitchFamily="18" charset="-120"/>
                        </a:rPr>
                        <a:t>Network link</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2"/>
                          </a:solidFill>
                          <a:effectLst/>
                          <a:latin typeface="Times New Roman" pitchFamily="18" charset="0"/>
                          <a:ea typeface="新細明體" pitchFamily="18" charset="-120"/>
                        </a:rPr>
                        <a:t>IP address of the designated router</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solidFill>
                      <a:schemeClr val="accent1"/>
                    </a:solidFill>
                  </a:tcPr>
                </a:tc>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rgbClr val="0000CC"/>
                          </a:solidFill>
                          <a:effectLst/>
                          <a:latin typeface="Times New Roman" pitchFamily="18" charset="0"/>
                          <a:ea typeface="新細明體" pitchFamily="18" charset="-120"/>
                        </a:rPr>
                        <a:t>Summary link to network</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2"/>
                          </a:solidFill>
                          <a:effectLst/>
                          <a:latin typeface="Times New Roman" pitchFamily="18" charset="0"/>
                          <a:ea typeface="新細明體" pitchFamily="18" charset="-120"/>
                        </a:rPr>
                        <a:t>Address of the network</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rgbClr val="0000CC"/>
                          </a:solidFill>
                          <a:effectLst/>
                          <a:latin typeface="Times New Roman" pitchFamily="18" charset="0"/>
                          <a:ea typeface="新細明體" pitchFamily="18" charset="-120"/>
                        </a:rPr>
                        <a:t>Summary link to AS boundary</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2"/>
                          </a:solidFill>
                          <a:effectLst/>
                          <a:latin typeface="Times New Roman" pitchFamily="18" charset="0"/>
                          <a:ea typeface="新細明體" pitchFamily="18" charset="-120"/>
                        </a:rPr>
                        <a:t>IP address of the boundary router</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solidFill>
                      <a:schemeClr val="accent1"/>
                    </a:solidFill>
                  </a:tcPr>
                </a:tc>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rgbClr val="0000CC"/>
                          </a:solidFill>
                          <a:effectLst/>
                          <a:latin typeface="Times New Roman" pitchFamily="18" charset="0"/>
                          <a:ea typeface="新細明體" pitchFamily="18" charset="-120"/>
                        </a:rPr>
                        <a:t>External link</a:t>
                      </a: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2"/>
                          </a:solidFill>
                          <a:effectLst/>
                          <a:latin typeface="Times New Roman" pitchFamily="18" charset="0"/>
                          <a:ea typeface="新細明體" pitchFamily="18" charset="-120"/>
                        </a:rPr>
                        <a:t>Address of the network</a:t>
                      </a:r>
                      <a:endParaRPr kumimoji="0" lang="zh-TW" altLang="en-US" sz="2400" b="0" i="0" u="none" strike="noStrike" cap="none" normalizeH="0" baseline="0" smtClean="0">
                        <a:ln>
                          <a:noFill/>
                        </a:ln>
                        <a:solidFill>
                          <a:schemeClr val="tx2"/>
                        </a:solidFill>
                        <a:effectLst/>
                        <a:latin typeface="Times New Roman" pitchFamily="18" charset="0"/>
                        <a:ea typeface="新細明體" pitchFamily="18" charset="-120"/>
                      </a:endParaRPr>
                    </a:p>
                  </a:txBody>
                  <a:tcPr marT="45724" marB="45724" horzOverflow="overflow">
                    <a:lnL w="28575" cap="flat" cmpd="sng" algn="ctr">
                      <a:solidFill>
                        <a:srgbClr val="0000CC"/>
                      </a:solidFill>
                      <a:prstDash val="solid"/>
                      <a:round/>
                      <a:headEnd type="none" w="med" len="med"/>
                      <a:tailEnd type="none" w="med" len="med"/>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w="28575" cap="flat" cmpd="sng" algn="ctr">
                      <a:solidFill>
                        <a:srgbClr val="0000CC"/>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Router </a:t>
            </a:r>
            <a:r>
              <a:rPr lang="en-US" altLang="en-US" i="1" dirty="0">
                <a:latin typeface="Times New Roman" pitchFamily="18" charset="0"/>
              </a:rPr>
              <a:t>link</a:t>
            </a:r>
          </a:p>
        </p:txBody>
      </p:sp>
      <p:pic>
        <p:nvPicPr>
          <p:cNvPr id="144396" name="Picture 10"/>
          <p:cNvPicPr>
            <a:picLocks noChangeAspect="1" noChangeArrowheads="1"/>
          </p:cNvPicPr>
          <p:nvPr/>
        </p:nvPicPr>
        <p:blipFill>
          <a:blip r:embed="rId3"/>
          <a:srcRect/>
          <a:stretch>
            <a:fillRect/>
          </a:stretch>
        </p:blipFill>
        <p:spPr bwMode="auto">
          <a:xfrm>
            <a:off x="762000" y="1508125"/>
            <a:ext cx="7092950" cy="3521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Router </a:t>
            </a:r>
            <a:r>
              <a:rPr lang="en-US" altLang="en-US" i="1" dirty="0">
                <a:latin typeface="Times New Roman" pitchFamily="18" charset="0"/>
              </a:rPr>
              <a:t>link LSA</a:t>
            </a:r>
          </a:p>
        </p:txBody>
      </p:sp>
      <p:pic>
        <p:nvPicPr>
          <p:cNvPr id="146444" name="Picture 10"/>
          <p:cNvPicPr>
            <a:picLocks noChangeAspect="1" noChangeArrowheads="1"/>
          </p:cNvPicPr>
          <p:nvPr/>
        </p:nvPicPr>
        <p:blipFill>
          <a:blip r:embed="rId3"/>
          <a:srcRect/>
          <a:stretch>
            <a:fillRect/>
          </a:stretch>
        </p:blipFill>
        <p:spPr bwMode="auto">
          <a:xfrm>
            <a:off x="511175" y="1889125"/>
            <a:ext cx="8099425" cy="4130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5" name="Picture 27"/>
          <p:cNvPicPr>
            <a:picLocks noChangeAspect="1" noChangeArrowheads="1"/>
          </p:cNvPicPr>
          <p:nvPr/>
        </p:nvPicPr>
        <p:blipFill>
          <a:blip r:embed="rId3"/>
          <a:srcRect/>
          <a:stretch>
            <a:fillRect/>
          </a:stretch>
        </p:blipFill>
        <p:spPr bwMode="auto">
          <a:xfrm>
            <a:off x="1163638" y="2335213"/>
            <a:ext cx="7065962" cy="19319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Text Box 2"/>
          <p:cNvSpPr txBox="1">
            <a:spLocks noChangeArrowheads="1"/>
          </p:cNvSpPr>
          <p:nvPr/>
        </p:nvSpPr>
        <p:spPr bwMode="auto">
          <a:xfrm>
            <a:off x="990600" y="90488"/>
            <a:ext cx="5715000" cy="646331"/>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Example</a:t>
            </a:r>
          </a:p>
          <a:p>
            <a:endParaRPr lang="en-US" altLang="en-US" i="1" dirty="0">
              <a:latin typeface="Times New Roman" pitchFamily="18" charset="0"/>
            </a:endParaRPr>
          </a:p>
        </p:txBody>
      </p:sp>
      <p:pic>
        <p:nvPicPr>
          <p:cNvPr id="152588" name="Picture 10"/>
          <p:cNvPicPr>
            <a:picLocks noChangeAspect="1" noChangeArrowheads="1"/>
          </p:cNvPicPr>
          <p:nvPr/>
        </p:nvPicPr>
        <p:blipFill>
          <a:blip r:embed="rId3"/>
          <a:srcRect/>
          <a:stretch>
            <a:fillRect/>
          </a:stretch>
        </p:blipFill>
        <p:spPr bwMode="auto">
          <a:xfrm>
            <a:off x="609600" y="1868488"/>
            <a:ext cx="7797800" cy="36179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Solution </a:t>
            </a:r>
            <a:r>
              <a:rPr lang="en-US" altLang="en-US" i="1" dirty="0">
                <a:latin typeface="Times New Roman" pitchFamily="18" charset="0"/>
              </a:rPr>
              <a:t>to </a:t>
            </a:r>
            <a:r>
              <a:rPr lang="en-US" altLang="en-US" i="1" dirty="0" smtClean="0">
                <a:latin typeface="Times New Roman" pitchFamily="18" charset="0"/>
              </a:rPr>
              <a:t>Example</a:t>
            </a:r>
            <a:endParaRPr lang="en-US" altLang="en-US" i="1" dirty="0">
              <a:latin typeface="Times New Roman" pitchFamily="18" charset="0"/>
            </a:endParaRPr>
          </a:p>
        </p:txBody>
      </p:sp>
      <p:pic>
        <p:nvPicPr>
          <p:cNvPr id="154636" name="Picture 10"/>
          <p:cNvPicPr>
            <a:picLocks noChangeAspect="1" noChangeArrowheads="1"/>
          </p:cNvPicPr>
          <p:nvPr/>
        </p:nvPicPr>
        <p:blipFill>
          <a:blip r:embed="rId3"/>
          <a:srcRect/>
          <a:stretch>
            <a:fillRect/>
          </a:stretch>
        </p:blipFill>
        <p:spPr bwMode="auto">
          <a:xfrm>
            <a:off x="1017588" y="762000"/>
            <a:ext cx="7231062" cy="5616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Network </a:t>
            </a:r>
            <a:r>
              <a:rPr lang="en-US" altLang="en-US" i="1" dirty="0">
                <a:latin typeface="Times New Roman" pitchFamily="18" charset="0"/>
              </a:rPr>
              <a:t>link</a:t>
            </a:r>
          </a:p>
        </p:txBody>
      </p:sp>
      <p:pic>
        <p:nvPicPr>
          <p:cNvPr id="156684" name="Picture 10"/>
          <p:cNvPicPr>
            <a:picLocks noChangeAspect="1" noChangeArrowheads="1"/>
          </p:cNvPicPr>
          <p:nvPr/>
        </p:nvPicPr>
        <p:blipFill>
          <a:blip r:embed="rId3"/>
          <a:srcRect/>
          <a:stretch>
            <a:fillRect/>
          </a:stretch>
        </p:blipFill>
        <p:spPr bwMode="auto">
          <a:xfrm>
            <a:off x="3009900" y="2057400"/>
            <a:ext cx="3848100" cy="3100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Network </a:t>
            </a:r>
            <a:r>
              <a:rPr lang="en-US" altLang="en-US" i="1" dirty="0">
                <a:latin typeface="Times New Roman" pitchFamily="18" charset="0"/>
              </a:rPr>
              <a:t>link advertisement format</a:t>
            </a:r>
          </a:p>
        </p:txBody>
      </p:sp>
      <p:pic>
        <p:nvPicPr>
          <p:cNvPr id="158732" name="Picture 10"/>
          <p:cNvPicPr>
            <a:picLocks noChangeAspect="1" noChangeArrowheads="1"/>
          </p:cNvPicPr>
          <p:nvPr/>
        </p:nvPicPr>
        <p:blipFill>
          <a:blip r:embed="rId3"/>
          <a:srcRect/>
          <a:stretch>
            <a:fillRect/>
          </a:stretch>
        </p:blipFill>
        <p:spPr bwMode="auto">
          <a:xfrm>
            <a:off x="428625" y="2174875"/>
            <a:ext cx="7953375" cy="2778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Summary </a:t>
            </a:r>
            <a:r>
              <a:rPr lang="en-US" altLang="en-US" i="1" dirty="0">
                <a:latin typeface="Times New Roman" pitchFamily="18" charset="0"/>
              </a:rPr>
              <a:t>link to network</a:t>
            </a:r>
          </a:p>
        </p:txBody>
      </p:sp>
      <p:pic>
        <p:nvPicPr>
          <p:cNvPr id="173068" name="Picture 10"/>
          <p:cNvPicPr>
            <a:picLocks noChangeAspect="1" noChangeArrowheads="1"/>
          </p:cNvPicPr>
          <p:nvPr/>
        </p:nvPicPr>
        <p:blipFill>
          <a:blip r:embed="rId3"/>
          <a:srcRect/>
          <a:stretch>
            <a:fillRect/>
          </a:stretch>
        </p:blipFill>
        <p:spPr bwMode="auto">
          <a:xfrm>
            <a:off x="457200" y="1906588"/>
            <a:ext cx="8126413" cy="30464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Summary </a:t>
            </a:r>
            <a:r>
              <a:rPr lang="en-US" altLang="en-US" i="1" dirty="0">
                <a:latin typeface="Times New Roman" pitchFamily="18" charset="0"/>
              </a:rPr>
              <a:t>link to network LSA</a:t>
            </a:r>
          </a:p>
        </p:txBody>
      </p:sp>
      <p:pic>
        <p:nvPicPr>
          <p:cNvPr id="175116" name="Picture 10"/>
          <p:cNvPicPr>
            <a:picLocks noChangeAspect="1" noChangeArrowheads="1"/>
          </p:cNvPicPr>
          <p:nvPr/>
        </p:nvPicPr>
        <p:blipFill>
          <a:blip r:embed="rId3"/>
          <a:srcRect/>
          <a:stretch>
            <a:fillRect/>
          </a:stretch>
        </p:blipFill>
        <p:spPr bwMode="auto">
          <a:xfrm>
            <a:off x="487363" y="2092325"/>
            <a:ext cx="7970837" cy="2784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Summary </a:t>
            </a:r>
            <a:r>
              <a:rPr lang="en-US" altLang="en-US" i="1" dirty="0">
                <a:latin typeface="Times New Roman" pitchFamily="18" charset="0"/>
              </a:rPr>
              <a:t>link to AS boundary router</a:t>
            </a:r>
          </a:p>
        </p:txBody>
      </p:sp>
      <p:pic>
        <p:nvPicPr>
          <p:cNvPr id="177164" name="Picture 10"/>
          <p:cNvPicPr>
            <a:picLocks noChangeAspect="1" noChangeArrowheads="1"/>
          </p:cNvPicPr>
          <p:nvPr/>
        </p:nvPicPr>
        <p:blipFill>
          <a:blip r:embed="rId3"/>
          <a:srcRect/>
          <a:stretch>
            <a:fillRect/>
          </a:stretch>
        </p:blipFill>
        <p:spPr bwMode="auto">
          <a:xfrm>
            <a:off x="381000" y="2073275"/>
            <a:ext cx="8510588" cy="3108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Summary </a:t>
            </a:r>
            <a:r>
              <a:rPr lang="en-US" altLang="en-US" i="1" dirty="0">
                <a:latin typeface="Times New Roman" pitchFamily="18" charset="0"/>
              </a:rPr>
              <a:t>link to AS boundary router LSA</a:t>
            </a:r>
          </a:p>
        </p:txBody>
      </p:sp>
      <p:pic>
        <p:nvPicPr>
          <p:cNvPr id="179212" name="Picture 10"/>
          <p:cNvPicPr>
            <a:picLocks noChangeAspect="1" noChangeArrowheads="1"/>
          </p:cNvPicPr>
          <p:nvPr/>
        </p:nvPicPr>
        <p:blipFill>
          <a:blip r:embed="rId3"/>
          <a:srcRect/>
          <a:stretch>
            <a:fillRect/>
          </a:stretch>
        </p:blipFill>
        <p:spPr bwMode="auto">
          <a:xfrm>
            <a:off x="428625" y="2119313"/>
            <a:ext cx="7953375" cy="28336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External </a:t>
            </a:r>
            <a:r>
              <a:rPr lang="en-US" altLang="en-US" i="1" dirty="0">
                <a:latin typeface="Times New Roman" pitchFamily="18" charset="0"/>
              </a:rPr>
              <a:t>link</a:t>
            </a:r>
          </a:p>
        </p:txBody>
      </p:sp>
      <p:pic>
        <p:nvPicPr>
          <p:cNvPr id="181260" name="Picture 10"/>
          <p:cNvPicPr>
            <a:picLocks noChangeAspect="1" noChangeArrowheads="1"/>
          </p:cNvPicPr>
          <p:nvPr/>
        </p:nvPicPr>
        <p:blipFill>
          <a:blip r:embed="rId3"/>
          <a:srcRect/>
          <a:stretch>
            <a:fillRect/>
          </a:stretch>
        </p:blipFill>
        <p:spPr bwMode="auto">
          <a:xfrm>
            <a:off x="311150" y="2152650"/>
            <a:ext cx="8528050" cy="3105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External </a:t>
            </a:r>
            <a:r>
              <a:rPr lang="en-US" altLang="en-US" i="1" dirty="0">
                <a:latin typeface="Times New Roman" pitchFamily="18" charset="0"/>
              </a:rPr>
              <a:t>link LSA</a:t>
            </a:r>
          </a:p>
        </p:txBody>
      </p:sp>
      <p:pic>
        <p:nvPicPr>
          <p:cNvPr id="183308" name="Picture 10"/>
          <p:cNvPicPr>
            <a:picLocks noChangeAspect="1" noChangeArrowheads="1"/>
          </p:cNvPicPr>
          <p:nvPr/>
        </p:nvPicPr>
        <p:blipFill>
          <a:blip r:embed="rId3"/>
          <a:srcRect/>
          <a:stretch>
            <a:fillRect/>
          </a:stretch>
        </p:blipFill>
        <p:spPr bwMode="auto">
          <a:xfrm>
            <a:off x="563563" y="1741488"/>
            <a:ext cx="7970837" cy="32877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Hello </a:t>
            </a:r>
            <a:r>
              <a:rPr lang="en-US" altLang="en-US" i="1" dirty="0">
                <a:latin typeface="Times New Roman" pitchFamily="18" charset="0"/>
              </a:rPr>
              <a:t>packet</a:t>
            </a:r>
          </a:p>
        </p:txBody>
      </p:sp>
      <p:pic>
        <p:nvPicPr>
          <p:cNvPr id="185356" name="Picture 10"/>
          <p:cNvPicPr>
            <a:picLocks noChangeAspect="1" noChangeArrowheads="1"/>
          </p:cNvPicPr>
          <p:nvPr/>
        </p:nvPicPr>
        <p:blipFill>
          <a:blip r:embed="rId3"/>
          <a:srcRect/>
          <a:stretch>
            <a:fillRect/>
          </a:stretch>
        </p:blipFill>
        <p:spPr bwMode="auto">
          <a:xfrm>
            <a:off x="620713" y="1408113"/>
            <a:ext cx="7989887" cy="3011487"/>
          </a:xfrm>
          <a:prstGeom prst="rect">
            <a:avLst/>
          </a:prstGeom>
          <a:noFill/>
          <a:ln w="9525">
            <a:noFill/>
            <a:miter lim="800000"/>
            <a:headEnd/>
            <a:tailEnd/>
          </a:ln>
          <a:effectLst/>
        </p:spPr>
      </p:pic>
      <p:sp>
        <p:nvSpPr>
          <p:cNvPr id="185357" name="Text Box 11"/>
          <p:cNvSpPr txBox="1">
            <a:spLocks noChangeArrowheads="1"/>
          </p:cNvSpPr>
          <p:nvPr/>
        </p:nvSpPr>
        <p:spPr bwMode="auto">
          <a:xfrm>
            <a:off x="1279525" y="4572000"/>
            <a:ext cx="7178675" cy="1520825"/>
          </a:xfrm>
          <a:prstGeom prst="rect">
            <a:avLst/>
          </a:prstGeom>
          <a:noFill/>
          <a:ln w="9525">
            <a:noFill/>
            <a:miter lim="800000"/>
            <a:headEnd/>
            <a:tailEnd/>
          </a:ln>
          <a:effectLst/>
        </p:spPr>
        <p:txBody>
          <a:bodyPr>
            <a:spAutoFit/>
          </a:bodyPr>
          <a:lstStyle/>
          <a:p>
            <a:pPr>
              <a:spcBef>
                <a:spcPct val="20000"/>
              </a:spcBef>
            </a:pPr>
            <a:r>
              <a:rPr lang="en-US" altLang="zh-TW" i="1">
                <a:solidFill>
                  <a:srgbClr val="0000CC"/>
                </a:solidFill>
                <a:ea typeface="新細明體" pitchFamily="18" charset="-120"/>
              </a:rPr>
              <a:t>OSPF uses the hello message to create neighborhood relationship and to test the reachability of neighbors.</a:t>
            </a:r>
          </a:p>
          <a:p>
            <a:pPr>
              <a:spcBef>
                <a:spcPct val="20000"/>
              </a:spcBef>
            </a:pPr>
            <a:r>
              <a:rPr lang="en-US" altLang="zh-TW" i="1">
                <a:solidFill>
                  <a:schemeClr val="hlink"/>
                </a:solidFill>
                <a:ea typeface="新細明體" pitchFamily="18" charset="-120"/>
              </a:rPr>
              <a:t>This is the first step in link state routing. Before a router can flood all of the other routers with information about its neighbors, it must first greet it neighbors.</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Database </a:t>
            </a:r>
            <a:r>
              <a:rPr lang="en-US" altLang="en-US" i="1" dirty="0">
                <a:latin typeface="Times New Roman" pitchFamily="18" charset="0"/>
              </a:rPr>
              <a:t>description packet</a:t>
            </a:r>
          </a:p>
        </p:txBody>
      </p:sp>
      <p:pic>
        <p:nvPicPr>
          <p:cNvPr id="187404" name="Picture 10"/>
          <p:cNvPicPr>
            <a:picLocks noChangeAspect="1" noChangeArrowheads="1"/>
          </p:cNvPicPr>
          <p:nvPr/>
        </p:nvPicPr>
        <p:blipFill>
          <a:blip r:embed="rId3"/>
          <a:srcRect/>
          <a:stretch>
            <a:fillRect/>
          </a:stretch>
        </p:blipFill>
        <p:spPr bwMode="auto">
          <a:xfrm>
            <a:off x="460375" y="1371600"/>
            <a:ext cx="7997825" cy="2274888"/>
          </a:xfrm>
          <a:prstGeom prst="rect">
            <a:avLst/>
          </a:prstGeom>
          <a:noFill/>
          <a:ln w="9525">
            <a:noFill/>
            <a:miter lim="800000"/>
            <a:headEnd/>
            <a:tailEnd/>
          </a:ln>
          <a:effectLst/>
        </p:spPr>
      </p:pic>
      <p:sp>
        <p:nvSpPr>
          <p:cNvPr id="187405" name="Text Box 11"/>
          <p:cNvSpPr txBox="1">
            <a:spLocks noChangeArrowheads="1"/>
          </p:cNvSpPr>
          <p:nvPr/>
        </p:nvSpPr>
        <p:spPr bwMode="auto">
          <a:xfrm>
            <a:off x="1143000" y="3886200"/>
            <a:ext cx="7178675" cy="2344738"/>
          </a:xfrm>
          <a:prstGeom prst="rect">
            <a:avLst/>
          </a:prstGeom>
          <a:noFill/>
          <a:ln w="9525">
            <a:noFill/>
            <a:miter lim="800000"/>
            <a:headEnd/>
            <a:tailEnd/>
          </a:ln>
          <a:effectLst/>
        </p:spPr>
        <p:txBody>
          <a:bodyPr>
            <a:spAutoFit/>
          </a:bodyPr>
          <a:lstStyle/>
          <a:p>
            <a:pPr>
              <a:spcBef>
                <a:spcPct val="20000"/>
              </a:spcBef>
            </a:pPr>
            <a:r>
              <a:rPr lang="en-US" altLang="zh-TW" i="1">
                <a:solidFill>
                  <a:srgbClr val="0000CC"/>
                </a:solidFill>
                <a:ea typeface="新細明體" pitchFamily="18" charset="-120"/>
              </a:rPr>
              <a:t>When a router is connected to the system for the first time or after a failure, it needs the complete link state database immediately. Therefore, it sends hello packets to greet its neighbors. If this is the first time that the neighbors hear from the router, they send a database description message.</a:t>
            </a:r>
          </a:p>
          <a:p>
            <a:pPr>
              <a:spcBef>
                <a:spcPct val="20000"/>
              </a:spcBef>
            </a:pPr>
            <a:r>
              <a:rPr lang="en-US" altLang="zh-TW" i="1">
                <a:solidFill>
                  <a:schemeClr val="hlink"/>
                </a:solidFill>
                <a:ea typeface="新細明體" pitchFamily="18" charset="-120"/>
              </a:rPr>
              <a:t>The database description packet does not contain complete database information; it only gives an outline, the title of each lines in the database.</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Link </a:t>
            </a:r>
            <a:r>
              <a:rPr lang="en-US" altLang="en-US" i="1" dirty="0">
                <a:latin typeface="Times New Roman" pitchFamily="18" charset="0"/>
              </a:rPr>
              <a:t>state request packet</a:t>
            </a:r>
          </a:p>
        </p:txBody>
      </p:sp>
      <p:pic>
        <p:nvPicPr>
          <p:cNvPr id="189452" name="Picture 10"/>
          <p:cNvPicPr>
            <a:picLocks noChangeAspect="1" noChangeArrowheads="1"/>
          </p:cNvPicPr>
          <p:nvPr/>
        </p:nvPicPr>
        <p:blipFill>
          <a:blip r:embed="rId3"/>
          <a:srcRect/>
          <a:stretch>
            <a:fillRect/>
          </a:stretch>
        </p:blipFill>
        <p:spPr bwMode="auto">
          <a:xfrm>
            <a:off x="381000" y="2667000"/>
            <a:ext cx="7997825" cy="17637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Link </a:t>
            </a:r>
            <a:r>
              <a:rPr lang="en-US" altLang="en-US" i="1" dirty="0">
                <a:latin typeface="Times New Roman" pitchFamily="18" charset="0"/>
              </a:rPr>
              <a:t>state acknowledgment packet </a:t>
            </a:r>
          </a:p>
        </p:txBody>
      </p:sp>
      <p:pic>
        <p:nvPicPr>
          <p:cNvPr id="191500" name="Picture 10"/>
          <p:cNvPicPr>
            <a:picLocks noChangeAspect="1" noChangeArrowheads="1"/>
          </p:cNvPicPr>
          <p:nvPr/>
        </p:nvPicPr>
        <p:blipFill>
          <a:blip r:embed="rId3"/>
          <a:srcRect/>
          <a:stretch>
            <a:fillRect/>
          </a:stretch>
        </p:blipFill>
        <p:spPr bwMode="auto">
          <a:xfrm>
            <a:off x="685800" y="2538413"/>
            <a:ext cx="7313613" cy="14239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5589" name="Text Box 3"/>
          <p:cNvSpPr txBox="1">
            <a:spLocks noChangeArrowheads="1"/>
          </p:cNvSpPr>
          <p:nvPr/>
        </p:nvSpPr>
        <p:spPr bwMode="auto">
          <a:xfrm>
            <a:off x="228600" y="263525"/>
            <a:ext cx="5347618"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 </a:t>
            </a:r>
            <a:r>
              <a:rPr lang="en-US" altLang="zh-TW" sz="3600" dirty="0">
                <a:solidFill>
                  <a:schemeClr val="bg1"/>
                </a:solidFill>
                <a:latin typeface="Times" pitchFamily="18" charset="0"/>
                <a:ea typeface="新細明體" pitchFamily="18" charset="-120"/>
              </a:rPr>
              <a:t>PATH VECTOR ROUTING</a:t>
            </a:r>
          </a:p>
        </p:txBody>
      </p:sp>
      <p:sp>
        <p:nvSpPr>
          <p:cNvPr id="195590"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en-US">
              <a:latin typeface="Times New Roman" pitchFamily="18" charset="0"/>
              <a:ea typeface="新細明體" pitchFamily="18" charset="-120"/>
            </a:endParaRPr>
          </a:p>
        </p:txBody>
      </p:sp>
      <p:sp>
        <p:nvSpPr>
          <p:cNvPr id="195591" name="Rectangle 5"/>
          <p:cNvSpPr>
            <a:spLocks noChangeArrowheads="1"/>
          </p:cNvSpPr>
          <p:nvPr/>
        </p:nvSpPr>
        <p:spPr bwMode="auto">
          <a:xfrm>
            <a:off x="228600" y="1219200"/>
            <a:ext cx="8915400" cy="4789488"/>
          </a:xfrm>
          <a:prstGeom prst="rect">
            <a:avLst/>
          </a:prstGeom>
          <a:noFill/>
          <a:ln w="9525">
            <a:noFill/>
            <a:miter lim="800000"/>
            <a:headEnd/>
            <a:tailEnd/>
          </a:ln>
          <a:effectLst/>
        </p:spPr>
        <p:txBody>
          <a:bodyPr>
            <a:spAutoFit/>
          </a:bodyPr>
          <a:lstStyle/>
          <a:p>
            <a:pPr algn="just"/>
            <a:r>
              <a:rPr lang="en-US" altLang="zh-TW" sz="2800">
                <a:latin typeface="Arial Unicode MS" pitchFamily="34" charset="-128"/>
                <a:ea typeface="新細明體" pitchFamily="18" charset="-120"/>
              </a:rPr>
              <a:t>Distance vector and link state routing are both interior routing protocols. They can be used inside an autonomous system. Both of these routing protocols become intractable when the domain of operation becomes large. Distance vector routing is subject to instability if there is more than a few hops in the domain of operation. Link state routing needs a huge amount of resources to calculate routing tables. It also creates heavy traffic because of flooding. There is a need for a third routing protocol which we call path vector routing.</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868354"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97637"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868356" name="Rectangle 4"/>
          <p:cNvSpPr>
            <a:spLocks noChangeArrowheads="1"/>
          </p:cNvSpPr>
          <p:nvPr/>
        </p:nvSpPr>
        <p:spPr bwMode="auto">
          <a:xfrm>
            <a:off x="304800" y="989013"/>
            <a:ext cx="8382000" cy="1031875"/>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Reachability</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Routing Table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68356"/>
                                        </p:tgtEl>
                                        <p:attrNameLst>
                                          <p:attrName>style.visibility</p:attrName>
                                        </p:attrNameLst>
                                      </p:cBhvr>
                                      <p:to>
                                        <p:strVal val="visible"/>
                                      </p:to>
                                    </p:set>
                                    <p:animEffect transition="in" filter="wipe(up)">
                                      <p:cBhvr>
                                        <p:cTn id="7" dur="5000"/>
                                        <p:tgtEl>
                                          <p:spTgt spid="868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835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err="1" smtClean="0">
                <a:latin typeface="Times New Roman" pitchFamily="18" charset="0"/>
              </a:rPr>
              <a:t>Reachability</a:t>
            </a:r>
            <a:endParaRPr lang="en-US" altLang="en-US" i="1" dirty="0">
              <a:latin typeface="Times New Roman" pitchFamily="18" charset="0"/>
            </a:endParaRPr>
          </a:p>
        </p:txBody>
      </p:sp>
      <p:pic>
        <p:nvPicPr>
          <p:cNvPr id="741387" name="Picture 11"/>
          <p:cNvPicPr>
            <a:picLocks noChangeAspect="1" noChangeArrowheads="1"/>
          </p:cNvPicPr>
          <p:nvPr/>
        </p:nvPicPr>
        <p:blipFill>
          <a:blip r:embed="rId3"/>
          <a:srcRect/>
          <a:stretch>
            <a:fillRect/>
          </a:stretch>
        </p:blipFill>
        <p:spPr bwMode="auto">
          <a:xfrm>
            <a:off x="1606550" y="895350"/>
            <a:ext cx="2889250" cy="1924050"/>
          </a:xfrm>
          <a:prstGeom prst="rect">
            <a:avLst/>
          </a:prstGeom>
          <a:noFill/>
          <a:ln w="9525">
            <a:noFill/>
            <a:miter lim="800000"/>
            <a:headEnd/>
            <a:tailEnd/>
          </a:ln>
          <a:effectLst/>
        </p:spPr>
      </p:pic>
      <p:pic>
        <p:nvPicPr>
          <p:cNvPr id="741388" name="Picture 12"/>
          <p:cNvPicPr>
            <a:picLocks noChangeAspect="1" noChangeArrowheads="1"/>
          </p:cNvPicPr>
          <p:nvPr/>
        </p:nvPicPr>
        <p:blipFill>
          <a:blip r:embed="rId4"/>
          <a:srcRect/>
          <a:stretch>
            <a:fillRect/>
          </a:stretch>
        </p:blipFill>
        <p:spPr bwMode="auto">
          <a:xfrm>
            <a:off x="5567363" y="762000"/>
            <a:ext cx="3043237" cy="2493963"/>
          </a:xfrm>
          <a:prstGeom prst="rect">
            <a:avLst/>
          </a:prstGeom>
          <a:noFill/>
          <a:ln w="9525">
            <a:noFill/>
            <a:miter lim="800000"/>
            <a:headEnd/>
            <a:tailEnd/>
          </a:ln>
          <a:effectLst/>
        </p:spPr>
      </p:pic>
      <p:pic>
        <p:nvPicPr>
          <p:cNvPr id="741389" name="Picture 13"/>
          <p:cNvPicPr>
            <a:picLocks noChangeAspect="1" noChangeArrowheads="1"/>
          </p:cNvPicPr>
          <p:nvPr/>
        </p:nvPicPr>
        <p:blipFill>
          <a:blip r:embed="rId5"/>
          <a:srcRect/>
          <a:stretch>
            <a:fillRect/>
          </a:stretch>
        </p:blipFill>
        <p:spPr bwMode="auto">
          <a:xfrm>
            <a:off x="4740275" y="4179888"/>
            <a:ext cx="3794125" cy="1763712"/>
          </a:xfrm>
          <a:prstGeom prst="rect">
            <a:avLst/>
          </a:prstGeom>
          <a:noFill/>
          <a:ln w="9525">
            <a:noFill/>
            <a:miter lim="800000"/>
            <a:headEnd/>
            <a:tailEnd/>
          </a:ln>
          <a:effectLst/>
        </p:spPr>
      </p:pic>
      <p:pic>
        <p:nvPicPr>
          <p:cNvPr id="741390" name="Picture 14"/>
          <p:cNvPicPr>
            <a:picLocks noChangeAspect="1" noChangeArrowheads="1"/>
          </p:cNvPicPr>
          <p:nvPr/>
        </p:nvPicPr>
        <p:blipFill>
          <a:blip r:embed="rId6"/>
          <a:srcRect/>
          <a:stretch>
            <a:fillRect/>
          </a:stretch>
        </p:blipFill>
        <p:spPr bwMode="auto">
          <a:xfrm>
            <a:off x="838200" y="4114800"/>
            <a:ext cx="1865313" cy="1227138"/>
          </a:xfrm>
          <a:prstGeom prst="rect">
            <a:avLst/>
          </a:prstGeom>
          <a:noFill/>
          <a:ln w="9525">
            <a:noFill/>
            <a:miter lim="800000"/>
            <a:headEnd/>
            <a:tailEnd/>
          </a:ln>
          <a:effectLst/>
        </p:spPr>
      </p:pic>
      <p:pic>
        <p:nvPicPr>
          <p:cNvPr id="741391" name="Picture 15"/>
          <p:cNvPicPr>
            <a:picLocks noChangeAspect="1" noChangeArrowheads="1"/>
          </p:cNvPicPr>
          <p:nvPr/>
        </p:nvPicPr>
        <p:blipFill>
          <a:blip r:embed="rId7"/>
          <a:srcRect/>
          <a:stretch>
            <a:fillRect/>
          </a:stretch>
        </p:blipFill>
        <p:spPr bwMode="auto">
          <a:xfrm>
            <a:off x="4037013" y="1641475"/>
            <a:ext cx="2439987" cy="796925"/>
          </a:xfrm>
          <a:prstGeom prst="rect">
            <a:avLst/>
          </a:prstGeom>
          <a:noFill/>
          <a:ln w="9525">
            <a:noFill/>
            <a:miter lim="800000"/>
            <a:headEnd/>
            <a:tailEnd/>
          </a:ln>
          <a:effectLst/>
        </p:spPr>
      </p:pic>
      <p:pic>
        <p:nvPicPr>
          <p:cNvPr id="741392" name="Picture 16"/>
          <p:cNvPicPr>
            <a:picLocks noChangeAspect="1" noChangeArrowheads="1"/>
          </p:cNvPicPr>
          <p:nvPr/>
        </p:nvPicPr>
        <p:blipFill>
          <a:blip r:embed="rId8"/>
          <a:srcRect/>
          <a:stretch>
            <a:fillRect/>
          </a:stretch>
        </p:blipFill>
        <p:spPr bwMode="auto">
          <a:xfrm>
            <a:off x="6102350" y="2609850"/>
            <a:ext cx="603250" cy="20383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13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413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4138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4139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741391"/>
                                        </p:tgtEl>
                                        <p:attrNameLst>
                                          <p:attrName>style.visibility</p:attrName>
                                        </p:attrNameLst>
                                      </p:cBhvr>
                                      <p:to>
                                        <p:strVal val="visible"/>
                                      </p:to>
                                    </p:set>
                                    <p:animEffect transition="in" filter="wipe(left)">
                                      <p:cBhvr>
                                        <p:cTn id="23" dur="3000"/>
                                        <p:tgtEl>
                                          <p:spTgt spid="74139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nodeType="clickEffect">
                                  <p:stCondLst>
                                    <p:cond delay="0"/>
                                  </p:stCondLst>
                                  <p:childTnLst>
                                    <p:set>
                                      <p:cBhvr>
                                        <p:cTn id="27" dur="1" fill="hold">
                                          <p:stCondLst>
                                            <p:cond delay="0"/>
                                          </p:stCondLst>
                                        </p:cTn>
                                        <p:tgtEl>
                                          <p:spTgt spid="741392"/>
                                        </p:tgtEl>
                                        <p:attrNameLst>
                                          <p:attrName>style.visibility</p:attrName>
                                        </p:attrNameLst>
                                      </p:cBhvr>
                                      <p:to>
                                        <p:strVal val="visible"/>
                                      </p:to>
                                    </p:set>
                                    <p:animEffect transition="in" filter="wipe(up)">
                                      <p:cBhvr>
                                        <p:cTn id="28" dur="2000"/>
                                        <p:tgtEl>
                                          <p:spTgt spid="741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80" name="Text Box 2"/>
          <p:cNvSpPr txBox="1">
            <a:spLocks noChangeArrowheads="1"/>
          </p:cNvSpPr>
          <p:nvPr/>
        </p:nvSpPr>
        <p:spPr bwMode="auto">
          <a:xfrm>
            <a:off x="990600" y="90488"/>
            <a:ext cx="75438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Stabilized </a:t>
            </a:r>
            <a:r>
              <a:rPr lang="en-US" altLang="en-US" i="1" dirty="0">
                <a:latin typeface="Times New Roman" pitchFamily="18" charset="0"/>
              </a:rPr>
              <a:t>table for three autonomous system </a:t>
            </a:r>
          </a:p>
        </p:txBody>
      </p:sp>
      <p:pic>
        <p:nvPicPr>
          <p:cNvPr id="743434" name="Picture 10"/>
          <p:cNvPicPr>
            <a:picLocks noChangeAspect="1" noChangeArrowheads="1"/>
          </p:cNvPicPr>
          <p:nvPr/>
        </p:nvPicPr>
        <p:blipFill>
          <a:blip r:embed="rId3"/>
          <a:srcRect/>
          <a:stretch>
            <a:fillRect/>
          </a:stretch>
        </p:blipFill>
        <p:spPr bwMode="auto">
          <a:xfrm>
            <a:off x="228600" y="1508125"/>
            <a:ext cx="2395538" cy="3597275"/>
          </a:xfrm>
          <a:prstGeom prst="rect">
            <a:avLst/>
          </a:prstGeom>
          <a:noFill/>
          <a:ln w="9525">
            <a:noFill/>
            <a:miter lim="800000"/>
            <a:headEnd/>
            <a:tailEnd/>
          </a:ln>
          <a:effectLst/>
        </p:spPr>
      </p:pic>
      <p:pic>
        <p:nvPicPr>
          <p:cNvPr id="743435" name="Picture 11"/>
          <p:cNvPicPr>
            <a:picLocks noChangeAspect="1" noChangeArrowheads="1"/>
          </p:cNvPicPr>
          <p:nvPr/>
        </p:nvPicPr>
        <p:blipFill>
          <a:blip r:embed="rId4"/>
          <a:srcRect/>
          <a:stretch>
            <a:fillRect/>
          </a:stretch>
        </p:blipFill>
        <p:spPr bwMode="auto">
          <a:xfrm>
            <a:off x="3068638" y="1508125"/>
            <a:ext cx="2395537" cy="3597275"/>
          </a:xfrm>
          <a:prstGeom prst="rect">
            <a:avLst/>
          </a:prstGeom>
          <a:noFill/>
          <a:ln w="9525">
            <a:noFill/>
            <a:miter lim="800000"/>
            <a:headEnd/>
            <a:tailEnd/>
          </a:ln>
          <a:effectLst/>
        </p:spPr>
      </p:pic>
      <p:pic>
        <p:nvPicPr>
          <p:cNvPr id="743436" name="Picture 12"/>
          <p:cNvPicPr>
            <a:picLocks noChangeAspect="1" noChangeArrowheads="1"/>
          </p:cNvPicPr>
          <p:nvPr/>
        </p:nvPicPr>
        <p:blipFill>
          <a:blip r:embed="rId5"/>
          <a:srcRect/>
          <a:stretch>
            <a:fillRect/>
          </a:stretch>
        </p:blipFill>
        <p:spPr bwMode="auto">
          <a:xfrm>
            <a:off x="5910263" y="1508125"/>
            <a:ext cx="2395537" cy="357028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43434"/>
                                        </p:tgtEl>
                                        <p:attrNameLst>
                                          <p:attrName>style.visibility</p:attrName>
                                        </p:attrNameLst>
                                      </p:cBhvr>
                                      <p:to>
                                        <p:strVal val="visible"/>
                                      </p:to>
                                    </p:set>
                                    <p:animEffect transition="in" filter="wipe(up)">
                                      <p:cBhvr>
                                        <p:cTn id="7" dur="1000"/>
                                        <p:tgtEl>
                                          <p:spTgt spid="743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743435"/>
                                        </p:tgtEl>
                                        <p:attrNameLst>
                                          <p:attrName>style.visibility</p:attrName>
                                        </p:attrNameLst>
                                      </p:cBhvr>
                                      <p:to>
                                        <p:strVal val="visible"/>
                                      </p:to>
                                    </p:set>
                                    <p:animEffect transition="in" filter="wipe(up)">
                                      <p:cBhvr>
                                        <p:cTn id="12" dur="1000"/>
                                        <p:tgtEl>
                                          <p:spTgt spid="7434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743436"/>
                                        </p:tgtEl>
                                        <p:attrNameLst>
                                          <p:attrName>style.visibility</p:attrName>
                                        </p:attrNameLst>
                                      </p:cBhvr>
                                      <p:to>
                                        <p:strVal val="visible"/>
                                      </p:to>
                                    </p:set>
                                    <p:animEffect transition="in" filter="wipe(up)">
                                      <p:cBhvr>
                                        <p:cTn id="17" dur="1000"/>
                                        <p:tgtEl>
                                          <p:spTgt spid="743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Routing </a:t>
            </a:r>
            <a:r>
              <a:rPr lang="en-US" altLang="en-US" i="1" dirty="0">
                <a:latin typeface="Times New Roman" pitchFamily="18" charset="0"/>
              </a:rPr>
              <a:t>tables after aggregation</a:t>
            </a:r>
          </a:p>
        </p:txBody>
      </p:sp>
      <p:pic>
        <p:nvPicPr>
          <p:cNvPr id="745482" name="Picture 10"/>
          <p:cNvPicPr>
            <a:picLocks noChangeAspect="1" noChangeArrowheads="1"/>
          </p:cNvPicPr>
          <p:nvPr/>
        </p:nvPicPr>
        <p:blipFill>
          <a:blip r:embed="rId3"/>
          <a:srcRect/>
          <a:stretch>
            <a:fillRect/>
          </a:stretch>
        </p:blipFill>
        <p:spPr bwMode="auto">
          <a:xfrm>
            <a:off x="771525" y="995363"/>
            <a:ext cx="2989263" cy="2452687"/>
          </a:xfrm>
          <a:prstGeom prst="rect">
            <a:avLst/>
          </a:prstGeom>
          <a:noFill/>
          <a:ln w="9525">
            <a:noFill/>
            <a:miter lim="800000"/>
            <a:headEnd/>
            <a:tailEnd/>
          </a:ln>
          <a:effectLst/>
        </p:spPr>
      </p:pic>
      <p:pic>
        <p:nvPicPr>
          <p:cNvPr id="745484" name="Picture 12"/>
          <p:cNvPicPr>
            <a:picLocks noChangeAspect="1" noChangeArrowheads="1"/>
          </p:cNvPicPr>
          <p:nvPr/>
        </p:nvPicPr>
        <p:blipFill>
          <a:blip r:embed="rId4"/>
          <a:srcRect/>
          <a:stretch>
            <a:fillRect/>
          </a:stretch>
        </p:blipFill>
        <p:spPr bwMode="auto">
          <a:xfrm>
            <a:off x="4953000" y="995363"/>
            <a:ext cx="2989263" cy="2452687"/>
          </a:xfrm>
          <a:prstGeom prst="rect">
            <a:avLst/>
          </a:prstGeom>
          <a:noFill/>
          <a:ln w="9525">
            <a:noFill/>
            <a:miter lim="800000"/>
            <a:headEnd/>
            <a:tailEnd/>
          </a:ln>
          <a:effectLst/>
        </p:spPr>
      </p:pic>
      <p:pic>
        <p:nvPicPr>
          <p:cNvPr id="745485" name="Picture 13"/>
          <p:cNvPicPr>
            <a:picLocks noChangeAspect="1" noChangeArrowheads="1"/>
          </p:cNvPicPr>
          <p:nvPr/>
        </p:nvPicPr>
        <p:blipFill>
          <a:blip r:embed="rId5"/>
          <a:srcRect/>
          <a:stretch>
            <a:fillRect/>
          </a:stretch>
        </p:blipFill>
        <p:spPr bwMode="auto">
          <a:xfrm>
            <a:off x="2971800" y="3967163"/>
            <a:ext cx="2989263" cy="243363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45482"/>
                                        </p:tgtEl>
                                        <p:attrNameLst>
                                          <p:attrName>style.visibility</p:attrName>
                                        </p:attrNameLst>
                                      </p:cBhvr>
                                      <p:to>
                                        <p:strVal val="visible"/>
                                      </p:to>
                                    </p:set>
                                    <p:animEffect transition="in" filter="wipe(up)">
                                      <p:cBhvr>
                                        <p:cTn id="7" dur="1000"/>
                                        <p:tgtEl>
                                          <p:spTgt spid="745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745484"/>
                                        </p:tgtEl>
                                        <p:attrNameLst>
                                          <p:attrName>style.visibility</p:attrName>
                                        </p:attrNameLst>
                                      </p:cBhvr>
                                      <p:to>
                                        <p:strVal val="visible"/>
                                      </p:to>
                                    </p:set>
                                    <p:animEffect transition="in" filter="wipe(up)">
                                      <p:cBhvr>
                                        <p:cTn id="12" dur="1000"/>
                                        <p:tgtEl>
                                          <p:spTgt spid="7454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745485"/>
                                        </p:tgtEl>
                                        <p:attrNameLst>
                                          <p:attrName>style.visibility</p:attrName>
                                        </p:attrNameLst>
                                      </p:cBhvr>
                                      <p:to>
                                        <p:strVal val="visible"/>
                                      </p:to>
                                    </p:set>
                                    <p:animEffect transition="in" filter="wipe(up)">
                                      <p:cBhvr>
                                        <p:cTn id="17" dur="1000"/>
                                        <p:tgtEl>
                                          <p:spTgt spid="745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7" name="Text Box 3"/>
          <p:cNvSpPr txBox="1">
            <a:spLocks noChangeArrowheads="1"/>
          </p:cNvSpPr>
          <p:nvPr/>
        </p:nvSpPr>
        <p:spPr bwMode="auto">
          <a:xfrm>
            <a:off x="228600" y="263525"/>
            <a:ext cx="1067921"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BGP</a:t>
            </a:r>
            <a:endParaRPr lang="en-US" altLang="zh-TW" sz="3600" dirty="0">
              <a:solidFill>
                <a:schemeClr val="bg1"/>
              </a:solidFill>
              <a:latin typeface="Times" pitchFamily="18" charset="0"/>
              <a:ea typeface="新細明體" pitchFamily="18" charset="-120"/>
            </a:endParaRPr>
          </a:p>
        </p:txBody>
      </p:sp>
      <p:sp>
        <p:nvSpPr>
          <p:cNvPr id="207878"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207879" name="Rectangle 5"/>
          <p:cNvSpPr>
            <a:spLocks noChangeArrowheads="1"/>
          </p:cNvSpPr>
          <p:nvPr/>
        </p:nvSpPr>
        <p:spPr bwMode="auto">
          <a:xfrm>
            <a:off x="381000" y="1524000"/>
            <a:ext cx="8534400" cy="1800225"/>
          </a:xfrm>
          <a:prstGeom prst="rect">
            <a:avLst/>
          </a:prstGeom>
          <a:noFill/>
          <a:ln w="9525">
            <a:noFill/>
            <a:miter lim="800000"/>
            <a:headEnd/>
            <a:tailEnd/>
          </a:ln>
          <a:effectLst/>
        </p:spPr>
        <p:txBody>
          <a:bodyPr>
            <a:spAutoFit/>
          </a:bodyPr>
          <a:lstStyle/>
          <a:p>
            <a:pPr algn="just"/>
            <a:r>
              <a:rPr lang="en-US" altLang="zh-TW" sz="2800">
                <a:latin typeface="Arial Unicode MS" pitchFamily="34" charset="-128"/>
                <a:ea typeface="新細明體" pitchFamily="18" charset="-120"/>
              </a:rPr>
              <a:t>Border Gateway Protocol (BGP) is an interdomain routing protocol using path vector routing. It first appeared in 1989 and has gone through four versions.</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874498"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209925"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874500" name="Rectangle 4"/>
          <p:cNvSpPr>
            <a:spLocks noChangeArrowheads="1"/>
          </p:cNvSpPr>
          <p:nvPr/>
        </p:nvSpPr>
        <p:spPr bwMode="auto">
          <a:xfrm>
            <a:off x="304800" y="989013"/>
            <a:ext cx="8382000" cy="3595687"/>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Types of Autonomous Systems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Path Attributes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BGP Sessions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External and Internal BGP</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Types of Packets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Packet Format</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Encapsulation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74500"/>
                                        </p:tgtEl>
                                        <p:attrNameLst>
                                          <p:attrName>style.visibility</p:attrName>
                                        </p:attrNameLst>
                                      </p:cBhvr>
                                      <p:to>
                                        <p:strVal val="visible"/>
                                      </p:to>
                                    </p:set>
                                    <p:animEffect transition="in" filter="wipe(up)">
                                      <p:cBhvr>
                                        <p:cTn id="7" dur="5000"/>
                                        <p:tgtEl>
                                          <p:spTgt spid="874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4500"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Internal </a:t>
            </a:r>
            <a:r>
              <a:rPr lang="en-US" altLang="en-US" i="1" dirty="0">
                <a:latin typeface="Times New Roman" pitchFamily="18" charset="0"/>
              </a:rPr>
              <a:t>and external BGP sessions</a:t>
            </a:r>
          </a:p>
        </p:txBody>
      </p:sp>
      <p:pic>
        <p:nvPicPr>
          <p:cNvPr id="747530" name="Picture 10"/>
          <p:cNvPicPr>
            <a:picLocks noChangeAspect="1" noChangeArrowheads="1"/>
          </p:cNvPicPr>
          <p:nvPr/>
        </p:nvPicPr>
        <p:blipFill>
          <a:blip r:embed="rId3"/>
          <a:srcRect/>
          <a:stretch>
            <a:fillRect/>
          </a:stretch>
        </p:blipFill>
        <p:spPr bwMode="auto">
          <a:xfrm>
            <a:off x="604838" y="2136775"/>
            <a:ext cx="2824162" cy="2382838"/>
          </a:xfrm>
          <a:prstGeom prst="rect">
            <a:avLst/>
          </a:prstGeom>
          <a:noFill/>
          <a:ln w="9525">
            <a:noFill/>
            <a:miter lim="800000"/>
            <a:headEnd/>
            <a:tailEnd/>
          </a:ln>
          <a:effectLst/>
        </p:spPr>
      </p:pic>
      <p:pic>
        <p:nvPicPr>
          <p:cNvPr id="747531" name="Picture 11"/>
          <p:cNvPicPr>
            <a:picLocks noChangeAspect="1" noChangeArrowheads="1"/>
          </p:cNvPicPr>
          <p:nvPr/>
        </p:nvPicPr>
        <p:blipFill>
          <a:blip r:embed="rId4"/>
          <a:srcRect/>
          <a:stretch>
            <a:fillRect/>
          </a:stretch>
        </p:blipFill>
        <p:spPr bwMode="auto">
          <a:xfrm>
            <a:off x="5137150" y="2133600"/>
            <a:ext cx="3016250" cy="2386013"/>
          </a:xfrm>
          <a:prstGeom prst="rect">
            <a:avLst/>
          </a:prstGeom>
          <a:noFill/>
          <a:ln w="9525">
            <a:noFill/>
            <a:miter lim="800000"/>
            <a:headEnd/>
            <a:tailEnd/>
          </a:ln>
          <a:effectLst/>
        </p:spPr>
      </p:pic>
      <p:sp>
        <p:nvSpPr>
          <p:cNvPr id="747533" name="Line 13"/>
          <p:cNvSpPr>
            <a:spLocks noChangeShapeType="1"/>
          </p:cNvSpPr>
          <p:nvPr/>
        </p:nvSpPr>
        <p:spPr bwMode="auto">
          <a:xfrm>
            <a:off x="3200400" y="3505200"/>
            <a:ext cx="2971800" cy="0"/>
          </a:xfrm>
          <a:prstGeom prst="line">
            <a:avLst/>
          </a:prstGeom>
          <a:noFill/>
          <a:ln w="57150">
            <a:solidFill>
              <a:schemeClr val="folHlink"/>
            </a:solidFill>
            <a:round/>
            <a:headEnd/>
            <a:tailEnd/>
          </a:ln>
          <a:effectLst/>
        </p:spPr>
        <p:txBody>
          <a:bodyPr/>
          <a:lstStyle/>
          <a:p>
            <a:endParaRPr lang="en-IN"/>
          </a:p>
        </p:txBody>
      </p:sp>
      <p:sp>
        <p:nvSpPr>
          <p:cNvPr id="211983" name="Text Box 14"/>
          <p:cNvSpPr txBox="1">
            <a:spLocks noChangeArrowheads="1"/>
          </p:cNvSpPr>
          <p:nvPr/>
        </p:nvSpPr>
        <p:spPr bwMode="auto">
          <a:xfrm>
            <a:off x="1371600" y="4953000"/>
            <a:ext cx="6324600" cy="641350"/>
          </a:xfrm>
          <a:prstGeom prst="rect">
            <a:avLst/>
          </a:prstGeom>
          <a:noFill/>
          <a:ln w="9525">
            <a:noFill/>
            <a:miter lim="800000"/>
            <a:headEnd/>
            <a:tailEnd/>
          </a:ln>
          <a:effectLst/>
        </p:spPr>
        <p:txBody>
          <a:bodyPr>
            <a:spAutoFit/>
          </a:bodyPr>
          <a:lstStyle/>
          <a:p>
            <a:r>
              <a:rPr lang="en-US" altLang="zh-TW" i="1">
                <a:solidFill>
                  <a:schemeClr val="hlink"/>
                </a:solidFill>
                <a:ea typeface="新細明體" pitchFamily="18" charset="-120"/>
              </a:rPr>
              <a:t>A speaker node advertises the path, not the metric of the nodes, in its AS or other 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75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4753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47533"/>
                                        </p:tgtEl>
                                        <p:attrNameLst>
                                          <p:attrName>style.visibility</p:attrName>
                                        </p:attrNameLst>
                                      </p:cBhvr>
                                      <p:to>
                                        <p:strVal val="visible"/>
                                      </p:to>
                                    </p:set>
                                    <p:animEffect transition="in" filter="wipe(left)">
                                      <p:cBhvr>
                                        <p:cTn id="15" dur="5000"/>
                                        <p:tgtEl>
                                          <p:spTgt spid="747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3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0" name="Rectangle 2"/>
          <p:cNvSpPr>
            <a:spLocks noGrp="1" noChangeArrowheads="1"/>
          </p:cNvSpPr>
          <p:nvPr>
            <p:ph type="title"/>
          </p:nvPr>
        </p:nvSpPr>
        <p:spPr>
          <a:xfrm>
            <a:off x="685800" y="306388"/>
            <a:ext cx="6870700" cy="836612"/>
          </a:xfrm>
        </p:spPr>
        <p:txBody>
          <a:bodyPr/>
          <a:lstStyle/>
          <a:p>
            <a:pPr eaLnBrk="1" hangingPunct="1"/>
            <a:r>
              <a:rPr lang="en-US" altLang="zh-TW" smtClean="0"/>
              <a:t>Path Vector Routing (1)</a:t>
            </a:r>
          </a:p>
        </p:txBody>
      </p:sp>
      <p:sp>
        <p:nvSpPr>
          <p:cNvPr id="214021" name="Rectangle 3"/>
          <p:cNvSpPr>
            <a:spLocks noChangeArrowheads="1"/>
          </p:cNvSpPr>
          <p:nvPr/>
        </p:nvSpPr>
        <p:spPr bwMode="auto">
          <a:xfrm>
            <a:off x="685800" y="1219200"/>
            <a:ext cx="7696200" cy="4495800"/>
          </a:xfrm>
          <a:prstGeom prst="rect">
            <a:avLst/>
          </a:prstGeom>
          <a:noFill/>
          <a:ln w="9525">
            <a:noFill/>
            <a:miter lim="800000"/>
            <a:headEnd/>
            <a:tailEnd/>
          </a:ln>
          <a:effectLst/>
        </p:spPr>
        <p:txBody>
          <a:bodyPr/>
          <a:lstStyle/>
          <a:p>
            <a:pPr marL="342900" indent="-342900" eaLnBrk="1" hangingPunct="1">
              <a:spcBef>
                <a:spcPct val="20000"/>
              </a:spcBef>
              <a:buFontTx/>
              <a:buChar char="•"/>
            </a:pPr>
            <a:r>
              <a:rPr kumimoji="1" lang="en-US" altLang="zh-TW" sz="3200" b="0">
                <a:solidFill>
                  <a:schemeClr val="tx2"/>
                </a:solidFill>
                <a:latin typeface="Comic Sans MS" pitchFamily="66" charset="0"/>
              </a:rPr>
              <a:t>Sharing</a:t>
            </a:r>
          </a:p>
          <a:p>
            <a:pPr marL="742950" lvl="1" indent="-285750" eaLnBrk="1" hangingPunct="1">
              <a:spcBef>
                <a:spcPct val="20000"/>
              </a:spcBef>
              <a:buFontTx/>
              <a:buChar char="–"/>
            </a:pPr>
            <a:r>
              <a:rPr kumimoji="1" lang="en-US" altLang="zh-TW" sz="2800" b="0">
                <a:solidFill>
                  <a:srgbClr val="0000CC"/>
                </a:solidFill>
                <a:latin typeface="Comic Sans MS" pitchFamily="66" charset="0"/>
              </a:rPr>
              <a:t>A speaker in an AS shares its table with immediate neighbors</a:t>
            </a:r>
          </a:p>
          <a:p>
            <a:pPr marL="342900" indent="-342900" eaLnBrk="1" hangingPunct="1">
              <a:spcBef>
                <a:spcPct val="20000"/>
              </a:spcBef>
              <a:buFontTx/>
              <a:buChar char="•"/>
            </a:pPr>
            <a:r>
              <a:rPr kumimoji="1" lang="en-US" altLang="zh-TW" sz="3200" b="0">
                <a:solidFill>
                  <a:schemeClr val="tx2"/>
                </a:solidFill>
                <a:latin typeface="Comic Sans MS" pitchFamily="66" charset="0"/>
              </a:rPr>
              <a:t>Updating</a:t>
            </a:r>
          </a:p>
          <a:p>
            <a:pPr marL="742950" lvl="1" indent="-285750" eaLnBrk="1" hangingPunct="1">
              <a:spcBef>
                <a:spcPct val="20000"/>
              </a:spcBef>
              <a:buFontTx/>
              <a:buChar char="–"/>
            </a:pPr>
            <a:r>
              <a:rPr kumimoji="1" lang="en-US" altLang="zh-TW" sz="2800" b="0">
                <a:solidFill>
                  <a:srgbClr val="0000CC"/>
                </a:solidFill>
                <a:latin typeface="Comic Sans MS" pitchFamily="66" charset="0"/>
              </a:rPr>
              <a:t>Adding the nodes that are not in its routing table and adding its own AS and the AS that sent the table</a:t>
            </a:r>
          </a:p>
          <a:p>
            <a:pPr marL="742950" lvl="1" indent="-285750" eaLnBrk="1" hangingPunct="1">
              <a:spcBef>
                <a:spcPct val="20000"/>
              </a:spcBef>
              <a:buFontTx/>
              <a:buChar char="–"/>
            </a:pPr>
            <a:r>
              <a:rPr kumimoji="1" lang="en-US" altLang="zh-TW" sz="2800" b="0">
                <a:solidFill>
                  <a:srgbClr val="0000CC"/>
                </a:solidFill>
                <a:latin typeface="Comic Sans MS" pitchFamily="66" charset="0"/>
              </a:rPr>
              <a:t>The routing table shows the path completely</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4" name="Rectangle 2"/>
          <p:cNvSpPr>
            <a:spLocks noGrp="1" noChangeArrowheads="1"/>
          </p:cNvSpPr>
          <p:nvPr>
            <p:ph type="title"/>
          </p:nvPr>
        </p:nvSpPr>
        <p:spPr>
          <a:xfrm>
            <a:off x="685800" y="306388"/>
            <a:ext cx="6870700" cy="836612"/>
          </a:xfrm>
        </p:spPr>
        <p:txBody>
          <a:bodyPr/>
          <a:lstStyle/>
          <a:p>
            <a:pPr eaLnBrk="1" hangingPunct="1"/>
            <a:r>
              <a:rPr lang="en-US" altLang="zh-TW" smtClean="0"/>
              <a:t>Path Vector Routing (2)</a:t>
            </a:r>
          </a:p>
        </p:txBody>
      </p:sp>
      <p:sp>
        <p:nvSpPr>
          <p:cNvPr id="215045" name="Rectangle 3"/>
          <p:cNvSpPr>
            <a:spLocks noChangeArrowheads="1"/>
          </p:cNvSpPr>
          <p:nvPr/>
        </p:nvSpPr>
        <p:spPr bwMode="auto">
          <a:xfrm>
            <a:off x="685800" y="1219200"/>
            <a:ext cx="7696200" cy="4648200"/>
          </a:xfrm>
          <a:prstGeom prst="rect">
            <a:avLst/>
          </a:prstGeom>
          <a:noFill/>
          <a:ln w="9525">
            <a:noFill/>
            <a:miter lim="800000"/>
            <a:headEnd/>
            <a:tailEnd/>
          </a:ln>
          <a:effectLst/>
        </p:spPr>
        <p:txBody>
          <a:bodyPr/>
          <a:lstStyle/>
          <a:p>
            <a:pPr marL="342900" indent="-342900" eaLnBrk="1" hangingPunct="1">
              <a:spcBef>
                <a:spcPct val="20000"/>
              </a:spcBef>
              <a:buFontTx/>
              <a:buChar char="•"/>
            </a:pPr>
            <a:r>
              <a:rPr kumimoji="1" lang="en-US" altLang="zh-TW" sz="3200" b="0">
                <a:solidFill>
                  <a:schemeClr val="tx2"/>
                </a:solidFill>
                <a:latin typeface="Comic Sans MS" pitchFamily="66" charset="0"/>
              </a:rPr>
              <a:t>Loop prevention</a:t>
            </a:r>
          </a:p>
          <a:p>
            <a:pPr marL="742950" lvl="1" indent="-285750" eaLnBrk="1" hangingPunct="1">
              <a:spcBef>
                <a:spcPct val="20000"/>
              </a:spcBef>
              <a:buFontTx/>
              <a:buChar char="–"/>
            </a:pPr>
            <a:r>
              <a:rPr kumimoji="1" lang="en-US" altLang="zh-TW" sz="2800" b="0">
                <a:solidFill>
                  <a:srgbClr val="0000CC"/>
                </a:solidFill>
                <a:latin typeface="Comic Sans MS" pitchFamily="66" charset="0"/>
              </a:rPr>
              <a:t>A route checks to see if its AS is in the path list to the destination</a:t>
            </a:r>
          </a:p>
          <a:p>
            <a:pPr marL="342900" indent="-342900" eaLnBrk="1" hangingPunct="1">
              <a:spcBef>
                <a:spcPct val="30000"/>
              </a:spcBef>
              <a:buFontTx/>
              <a:buChar char="•"/>
            </a:pPr>
            <a:r>
              <a:rPr kumimoji="1" lang="en-US" altLang="zh-TW" sz="3200" b="0">
                <a:solidFill>
                  <a:schemeClr val="tx2"/>
                </a:solidFill>
                <a:latin typeface="Comic Sans MS" pitchFamily="66" charset="0"/>
              </a:rPr>
              <a:t>Policy routing</a:t>
            </a:r>
          </a:p>
          <a:p>
            <a:pPr marL="742950" lvl="1" indent="-285750" eaLnBrk="1" hangingPunct="1">
              <a:spcBef>
                <a:spcPct val="20000"/>
              </a:spcBef>
              <a:buFontTx/>
              <a:buChar char="–"/>
            </a:pPr>
            <a:r>
              <a:rPr kumimoji="1" lang="en-US" altLang="zh-TW" sz="2800" b="0">
                <a:solidFill>
                  <a:srgbClr val="0000CC"/>
                </a:solidFill>
                <a:latin typeface="Comic Sans MS" pitchFamily="66" charset="0"/>
              </a:rPr>
              <a:t>If one of the ASs listed in the path is against its policy, it can ignore that path and that destination</a:t>
            </a:r>
          </a:p>
          <a:p>
            <a:pPr marL="742950" lvl="1" indent="-285750" eaLnBrk="1" hangingPunct="1">
              <a:spcBef>
                <a:spcPct val="20000"/>
              </a:spcBef>
              <a:buFontTx/>
              <a:buChar char="–"/>
            </a:pPr>
            <a:r>
              <a:rPr kumimoji="1" lang="en-US" altLang="zh-TW" sz="2800" b="0">
                <a:solidFill>
                  <a:srgbClr val="0000CC"/>
                </a:solidFill>
                <a:latin typeface="Comic Sans MS" pitchFamily="66" charset="0"/>
              </a:rPr>
              <a:t>It does not update its routing table with the path, and it does not send this message to its neighbors</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Rectangle 2"/>
          <p:cNvSpPr>
            <a:spLocks noGrp="1" noChangeArrowheads="1"/>
          </p:cNvSpPr>
          <p:nvPr>
            <p:ph type="title"/>
          </p:nvPr>
        </p:nvSpPr>
        <p:spPr>
          <a:xfrm>
            <a:off x="685800" y="306388"/>
            <a:ext cx="6870700" cy="836612"/>
          </a:xfrm>
        </p:spPr>
        <p:txBody>
          <a:bodyPr/>
          <a:lstStyle/>
          <a:p>
            <a:pPr eaLnBrk="1" hangingPunct="1"/>
            <a:r>
              <a:rPr lang="en-US" altLang="zh-TW" smtClean="0"/>
              <a:t>Path Vector Routing (3)</a:t>
            </a:r>
          </a:p>
        </p:txBody>
      </p:sp>
      <p:sp>
        <p:nvSpPr>
          <p:cNvPr id="216069" name="Rectangle 3"/>
          <p:cNvSpPr>
            <a:spLocks noChangeArrowheads="1"/>
          </p:cNvSpPr>
          <p:nvPr/>
        </p:nvSpPr>
        <p:spPr bwMode="auto">
          <a:xfrm>
            <a:off x="685800" y="1219200"/>
            <a:ext cx="7696200" cy="4800600"/>
          </a:xfrm>
          <a:prstGeom prst="rect">
            <a:avLst/>
          </a:prstGeom>
          <a:noFill/>
          <a:ln w="9525">
            <a:noFill/>
            <a:miter lim="800000"/>
            <a:headEnd/>
            <a:tailEnd/>
          </a:ln>
          <a:effectLst/>
        </p:spPr>
        <p:txBody>
          <a:bodyPr/>
          <a:lstStyle/>
          <a:p>
            <a:pPr marL="342900" indent="-342900" eaLnBrk="1" hangingPunct="1">
              <a:spcBef>
                <a:spcPct val="20000"/>
              </a:spcBef>
              <a:buFontTx/>
              <a:buChar char="•"/>
            </a:pPr>
            <a:r>
              <a:rPr kumimoji="1" lang="en-US" altLang="zh-TW" sz="3200" b="0">
                <a:solidFill>
                  <a:schemeClr val="tx2"/>
                </a:solidFill>
                <a:latin typeface="Comic Sans MS" pitchFamily="66" charset="0"/>
              </a:rPr>
              <a:t>Optimum path</a:t>
            </a:r>
          </a:p>
          <a:p>
            <a:pPr marL="742950" lvl="1" indent="-285750" eaLnBrk="1" hangingPunct="1">
              <a:spcBef>
                <a:spcPct val="20000"/>
              </a:spcBef>
              <a:buFontTx/>
              <a:buChar char="–"/>
            </a:pPr>
            <a:r>
              <a:rPr kumimoji="1" lang="en-US" altLang="zh-TW" sz="2800" b="0">
                <a:latin typeface="Comic Sans MS" pitchFamily="66" charset="0"/>
              </a:rPr>
              <a:t>Problem: each AS that is included in the path may use a different criteria for the metric</a:t>
            </a:r>
          </a:p>
          <a:p>
            <a:pPr marL="742950" lvl="1" indent="-285750" eaLnBrk="1" hangingPunct="1">
              <a:spcBef>
                <a:spcPct val="20000"/>
              </a:spcBef>
              <a:buFontTx/>
              <a:buChar char="–"/>
            </a:pPr>
            <a:r>
              <a:rPr kumimoji="1" lang="en-US" altLang="zh-TW" sz="2800" b="0">
                <a:solidFill>
                  <a:srgbClr val="0000CC"/>
                </a:solidFill>
                <a:latin typeface="Comic Sans MS" pitchFamily="66" charset="0"/>
              </a:rPr>
              <a:t>The optimum path is the path that fits the organization</a:t>
            </a:r>
          </a:p>
          <a:p>
            <a:pPr marL="742950" lvl="1" indent="-285750" eaLnBrk="1" hangingPunct="1">
              <a:spcBef>
                <a:spcPct val="20000"/>
              </a:spcBef>
              <a:buFontTx/>
              <a:buChar char="–"/>
            </a:pPr>
            <a:r>
              <a:rPr kumimoji="1" lang="en-US" altLang="zh-TW" sz="2800" b="0">
                <a:solidFill>
                  <a:srgbClr val="0000CC"/>
                </a:solidFill>
                <a:latin typeface="Comic Sans MS" pitchFamily="66" charset="0"/>
              </a:rPr>
              <a:t>For Fig. 14-49, the author chose the one that had the smaller number of ASs</a:t>
            </a:r>
          </a:p>
          <a:p>
            <a:pPr marL="742950" lvl="1" indent="-285750" eaLnBrk="1" hangingPunct="1">
              <a:spcBef>
                <a:spcPct val="20000"/>
              </a:spcBef>
              <a:buFontTx/>
              <a:buChar char="–"/>
            </a:pPr>
            <a:r>
              <a:rPr kumimoji="1" lang="en-US" altLang="zh-TW" sz="2800" b="0">
                <a:solidFill>
                  <a:srgbClr val="0000CC"/>
                </a:solidFill>
                <a:latin typeface="Comic Sans MS" pitchFamily="66" charset="0"/>
              </a:rPr>
              <a:t>Other criteria: security, safety, reliability, etc.</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2" name="Rectangle 2"/>
          <p:cNvSpPr>
            <a:spLocks noGrp="1" noChangeArrowheads="1"/>
          </p:cNvSpPr>
          <p:nvPr>
            <p:ph type="title"/>
          </p:nvPr>
        </p:nvSpPr>
        <p:spPr>
          <a:xfrm>
            <a:off x="685800" y="306388"/>
            <a:ext cx="6870700" cy="836612"/>
          </a:xfrm>
        </p:spPr>
        <p:txBody>
          <a:bodyPr/>
          <a:lstStyle/>
          <a:p>
            <a:pPr eaLnBrk="1" hangingPunct="1"/>
            <a:r>
              <a:rPr lang="en-US" altLang="zh-TW" smtClean="0"/>
              <a:t>Types of AS</a:t>
            </a:r>
          </a:p>
        </p:txBody>
      </p:sp>
      <p:sp>
        <p:nvSpPr>
          <p:cNvPr id="217093" name="Rectangle 3"/>
          <p:cNvSpPr>
            <a:spLocks noChangeArrowheads="1"/>
          </p:cNvSpPr>
          <p:nvPr/>
        </p:nvSpPr>
        <p:spPr bwMode="auto">
          <a:xfrm>
            <a:off x="685800" y="1219200"/>
            <a:ext cx="7696200" cy="4800600"/>
          </a:xfrm>
          <a:prstGeom prst="rect">
            <a:avLst/>
          </a:prstGeom>
          <a:noFill/>
          <a:ln w="9525">
            <a:noFill/>
            <a:miter lim="800000"/>
            <a:headEnd/>
            <a:tailEnd/>
          </a:ln>
          <a:effectLst/>
        </p:spPr>
        <p:txBody>
          <a:bodyPr/>
          <a:lstStyle/>
          <a:p>
            <a:pPr marL="342900" indent="-342900" eaLnBrk="1" hangingPunct="1">
              <a:spcBef>
                <a:spcPct val="20000"/>
              </a:spcBef>
              <a:buFontTx/>
              <a:buChar char="•"/>
            </a:pPr>
            <a:r>
              <a:rPr kumimoji="1" lang="en-US" altLang="zh-TW" sz="3200" b="0">
                <a:solidFill>
                  <a:schemeClr val="tx2"/>
                </a:solidFill>
                <a:latin typeface="Comic Sans MS" pitchFamily="66" charset="0"/>
              </a:rPr>
              <a:t>Stub AS</a:t>
            </a:r>
          </a:p>
          <a:p>
            <a:pPr marL="742950" lvl="1" indent="-285750" eaLnBrk="1" hangingPunct="1">
              <a:spcBef>
                <a:spcPct val="20000"/>
              </a:spcBef>
              <a:buFontTx/>
              <a:buChar char="–"/>
            </a:pPr>
            <a:r>
              <a:rPr kumimoji="1" lang="en-US" altLang="zh-TW" sz="2800" b="0">
                <a:solidFill>
                  <a:srgbClr val="0000CC"/>
                </a:solidFill>
                <a:latin typeface="Comic Sans MS" pitchFamily="66" charset="0"/>
              </a:rPr>
              <a:t>Only one connection to another AS (only a source or sink for data traffic)</a:t>
            </a:r>
          </a:p>
          <a:p>
            <a:pPr marL="342900" indent="-342900" eaLnBrk="1" hangingPunct="1">
              <a:spcBef>
                <a:spcPct val="20000"/>
              </a:spcBef>
              <a:buFontTx/>
              <a:buChar char="•"/>
            </a:pPr>
            <a:r>
              <a:rPr kumimoji="1" lang="en-US" altLang="zh-TW" sz="3200" b="0">
                <a:solidFill>
                  <a:schemeClr val="tx2"/>
                </a:solidFill>
                <a:latin typeface="Comic Sans MS" pitchFamily="66" charset="0"/>
              </a:rPr>
              <a:t>Multihomed AS</a:t>
            </a:r>
          </a:p>
          <a:p>
            <a:pPr marL="742950" lvl="1" indent="-285750" eaLnBrk="1" hangingPunct="1">
              <a:spcBef>
                <a:spcPct val="20000"/>
              </a:spcBef>
              <a:buFontTx/>
              <a:buChar char="–"/>
            </a:pPr>
            <a:r>
              <a:rPr kumimoji="1" lang="en-US" altLang="zh-TW" sz="2800" b="0">
                <a:solidFill>
                  <a:srgbClr val="0000CC"/>
                </a:solidFill>
                <a:latin typeface="Comic Sans MS" pitchFamily="66" charset="0"/>
              </a:rPr>
              <a:t>More than one connection to other AS, but it is still only a source or sink for data traffic</a:t>
            </a:r>
          </a:p>
          <a:p>
            <a:pPr marL="342900" indent="-342900" eaLnBrk="1" hangingPunct="1">
              <a:spcBef>
                <a:spcPct val="20000"/>
              </a:spcBef>
              <a:buFontTx/>
              <a:buChar char="•"/>
            </a:pPr>
            <a:r>
              <a:rPr kumimoji="1" lang="en-US" altLang="zh-TW" sz="3200" b="0">
                <a:solidFill>
                  <a:schemeClr val="tx2"/>
                </a:solidFill>
                <a:latin typeface="Comic Sans MS" pitchFamily="66" charset="0"/>
              </a:rPr>
              <a:t>Transit AS</a:t>
            </a:r>
          </a:p>
          <a:p>
            <a:pPr marL="742950" lvl="1" indent="-285750" eaLnBrk="1" hangingPunct="1">
              <a:spcBef>
                <a:spcPct val="20000"/>
              </a:spcBef>
              <a:buFontTx/>
              <a:buChar char="–"/>
            </a:pPr>
            <a:r>
              <a:rPr kumimoji="1" lang="en-US" altLang="zh-TW" sz="2800" b="0">
                <a:solidFill>
                  <a:srgbClr val="0000CC"/>
                </a:solidFill>
                <a:latin typeface="Comic Sans MS" pitchFamily="66" charset="0"/>
              </a:rPr>
              <a:t>Multihomed AS that also allows transient traffic</a:t>
            </a:r>
            <a:endParaRPr kumimoji="1" lang="en-US" altLang="zh-TW" sz="2800" b="0">
              <a:solidFill>
                <a:schemeClr val="tx2"/>
              </a:solidFill>
              <a:latin typeface="Comic Sans MS" pitchFamily="66"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Types </a:t>
            </a:r>
            <a:r>
              <a:rPr lang="en-US" altLang="en-US" i="1" dirty="0">
                <a:latin typeface="Times New Roman" pitchFamily="18" charset="0"/>
              </a:rPr>
              <a:t>of BGP messages</a:t>
            </a:r>
          </a:p>
        </p:txBody>
      </p:sp>
      <p:pic>
        <p:nvPicPr>
          <p:cNvPr id="218124" name="Picture 10"/>
          <p:cNvPicPr>
            <a:picLocks noChangeAspect="1" noChangeArrowheads="1"/>
          </p:cNvPicPr>
          <p:nvPr/>
        </p:nvPicPr>
        <p:blipFill>
          <a:blip r:embed="rId3"/>
          <a:srcRect/>
          <a:stretch>
            <a:fillRect/>
          </a:stretch>
        </p:blipFill>
        <p:spPr bwMode="auto">
          <a:xfrm>
            <a:off x="914400" y="2514600"/>
            <a:ext cx="7239000" cy="16684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BGP </a:t>
            </a:r>
            <a:r>
              <a:rPr lang="en-US" altLang="en-US" i="1" dirty="0">
                <a:latin typeface="Times New Roman" pitchFamily="18" charset="0"/>
              </a:rPr>
              <a:t>packet header</a:t>
            </a:r>
          </a:p>
        </p:txBody>
      </p:sp>
      <p:pic>
        <p:nvPicPr>
          <p:cNvPr id="220172" name="Picture 10"/>
          <p:cNvPicPr>
            <a:picLocks noChangeAspect="1" noChangeArrowheads="1"/>
          </p:cNvPicPr>
          <p:nvPr/>
        </p:nvPicPr>
        <p:blipFill>
          <a:blip r:embed="rId3"/>
          <a:srcRect/>
          <a:stretch>
            <a:fillRect/>
          </a:stretch>
        </p:blipFill>
        <p:spPr bwMode="auto">
          <a:xfrm>
            <a:off x="512763" y="2009775"/>
            <a:ext cx="8116887" cy="29432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Open </a:t>
            </a:r>
            <a:r>
              <a:rPr lang="en-US" altLang="en-US" i="1" dirty="0">
                <a:latin typeface="Times New Roman" pitchFamily="18" charset="0"/>
              </a:rPr>
              <a:t>message</a:t>
            </a:r>
          </a:p>
        </p:txBody>
      </p:sp>
      <p:pic>
        <p:nvPicPr>
          <p:cNvPr id="222220" name="Picture 10"/>
          <p:cNvPicPr>
            <a:picLocks noChangeAspect="1" noChangeArrowheads="1"/>
          </p:cNvPicPr>
          <p:nvPr/>
        </p:nvPicPr>
        <p:blipFill>
          <a:blip r:embed="rId3"/>
          <a:srcRect/>
          <a:stretch>
            <a:fillRect/>
          </a:stretch>
        </p:blipFill>
        <p:spPr bwMode="auto">
          <a:xfrm>
            <a:off x="493713" y="1654175"/>
            <a:ext cx="8116887" cy="34512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Update </a:t>
            </a:r>
            <a:r>
              <a:rPr lang="en-US" altLang="en-US" i="1" dirty="0">
                <a:latin typeface="Times New Roman" pitchFamily="18" charset="0"/>
              </a:rPr>
              <a:t>message</a:t>
            </a:r>
          </a:p>
        </p:txBody>
      </p:sp>
      <p:pic>
        <p:nvPicPr>
          <p:cNvPr id="224268" name="Picture 10"/>
          <p:cNvPicPr>
            <a:picLocks noChangeAspect="1" noChangeArrowheads="1"/>
          </p:cNvPicPr>
          <p:nvPr/>
        </p:nvPicPr>
        <p:blipFill>
          <a:blip r:embed="rId3"/>
          <a:srcRect/>
          <a:stretch>
            <a:fillRect/>
          </a:stretch>
        </p:blipFill>
        <p:spPr bwMode="auto">
          <a:xfrm>
            <a:off x="841375" y="1122363"/>
            <a:ext cx="7559675" cy="4916487"/>
          </a:xfrm>
          <a:prstGeom prst="rect">
            <a:avLst/>
          </a:prstGeom>
          <a:noFill/>
          <a:ln w="9525">
            <a:noFill/>
            <a:miter lim="800000"/>
            <a:headEnd/>
            <a:tailEnd/>
          </a:ln>
          <a:effectLst/>
        </p:spPr>
      </p:pic>
      <p:sp>
        <p:nvSpPr>
          <p:cNvPr id="224269" name="Rectangle 11"/>
          <p:cNvSpPr>
            <a:spLocks noChangeArrowheads="1"/>
          </p:cNvSpPr>
          <p:nvPr/>
        </p:nvSpPr>
        <p:spPr bwMode="auto">
          <a:xfrm>
            <a:off x="3733800" y="3962400"/>
            <a:ext cx="1828800" cy="457200"/>
          </a:xfrm>
          <a:prstGeom prst="rect">
            <a:avLst/>
          </a:prstGeom>
          <a:noFill/>
          <a:ln w="28575">
            <a:solidFill>
              <a:schemeClr val="folHlink"/>
            </a:solidFill>
            <a:prstDash val="dash"/>
            <a:miter lim="800000"/>
            <a:headEnd/>
            <a:tailEnd/>
          </a:ln>
          <a:effectLst/>
        </p:spPr>
        <p:txBody>
          <a:bodyPr wrap="none" anchor="ctr"/>
          <a:lstStyle/>
          <a:p>
            <a:endParaRPr lang="zh-TW" altLang="en-US">
              <a:ea typeface="新細明體" pitchFamily="18" charset="-120"/>
            </a:endParaRPr>
          </a:p>
        </p:txBody>
      </p:sp>
      <p:sp>
        <p:nvSpPr>
          <p:cNvPr id="224270" name="Rectangle 12"/>
          <p:cNvSpPr>
            <a:spLocks noChangeArrowheads="1"/>
          </p:cNvSpPr>
          <p:nvPr/>
        </p:nvSpPr>
        <p:spPr bwMode="auto">
          <a:xfrm>
            <a:off x="3200400" y="5181600"/>
            <a:ext cx="2895600" cy="457200"/>
          </a:xfrm>
          <a:prstGeom prst="rect">
            <a:avLst/>
          </a:prstGeom>
          <a:noFill/>
          <a:ln w="28575">
            <a:solidFill>
              <a:schemeClr val="folHlink"/>
            </a:solidFill>
            <a:prstDash val="dash"/>
            <a:miter lim="800000"/>
            <a:headEnd/>
            <a:tailEnd/>
          </a:ln>
          <a:effectLst/>
        </p:spPr>
        <p:txBody>
          <a:bodyPr wrap="none" anchor="ctr"/>
          <a:lstStyle/>
          <a:p>
            <a:endParaRPr lang="zh-TW" altLang="en-US">
              <a:ea typeface="新細明體" pitchFamily="18" charset="-12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2"/>
          <p:cNvSpPr>
            <a:spLocks noGrp="1" noChangeArrowheads="1"/>
          </p:cNvSpPr>
          <p:nvPr>
            <p:ph type="title"/>
          </p:nvPr>
        </p:nvSpPr>
        <p:spPr>
          <a:xfrm>
            <a:off x="685800" y="306388"/>
            <a:ext cx="6870700" cy="836612"/>
          </a:xfrm>
        </p:spPr>
        <p:txBody>
          <a:bodyPr/>
          <a:lstStyle/>
          <a:p>
            <a:pPr eaLnBrk="1" hangingPunct="1"/>
            <a:r>
              <a:rPr lang="en-US" altLang="zh-TW" smtClean="0"/>
              <a:t>Path Attributes</a:t>
            </a:r>
          </a:p>
        </p:txBody>
      </p:sp>
      <p:sp>
        <p:nvSpPr>
          <p:cNvPr id="226309" name="Rectangle 3"/>
          <p:cNvSpPr>
            <a:spLocks noChangeArrowheads="1"/>
          </p:cNvSpPr>
          <p:nvPr/>
        </p:nvSpPr>
        <p:spPr bwMode="auto">
          <a:xfrm>
            <a:off x="685800" y="1219200"/>
            <a:ext cx="7696200" cy="4800600"/>
          </a:xfrm>
          <a:prstGeom prst="rect">
            <a:avLst/>
          </a:prstGeom>
          <a:noFill/>
          <a:ln w="9525">
            <a:noFill/>
            <a:miter lim="800000"/>
            <a:headEnd/>
            <a:tailEnd/>
          </a:ln>
          <a:effectLst/>
        </p:spPr>
        <p:txBody>
          <a:bodyPr/>
          <a:lstStyle/>
          <a:p>
            <a:pPr marL="342900" indent="-342900" eaLnBrk="1" hangingPunct="1">
              <a:spcBef>
                <a:spcPct val="20000"/>
              </a:spcBef>
              <a:buFontTx/>
              <a:buChar char="•"/>
            </a:pPr>
            <a:r>
              <a:rPr kumimoji="1" lang="en-US" altLang="zh-TW" sz="3200" b="0">
                <a:solidFill>
                  <a:schemeClr val="tx2"/>
                </a:solidFill>
                <a:latin typeface="Comic Sans MS" pitchFamily="66" charset="0"/>
              </a:rPr>
              <a:t>ORIGIN</a:t>
            </a:r>
          </a:p>
          <a:p>
            <a:pPr marL="742950" lvl="1" indent="-285750" eaLnBrk="1" hangingPunct="1">
              <a:spcBef>
                <a:spcPct val="20000"/>
              </a:spcBef>
              <a:buFontTx/>
              <a:buChar char="–"/>
            </a:pPr>
            <a:r>
              <a:rPr kumimoji="1" lang="en-US" altLang="zh-TW" sz="2800" b="0">
                <a:solidFill>
                  <a:srgbClr val="0000CC"/>
                </a:solidFill>
                <a:latin typeface="Comic Sans MS" pitchFamily="66" charset="0"/>
              </a:rPr>
              <a:t>The source of the routing information (RIP, OSPF, etc)</a:t>
            </a:r>
          </a:p>
          <a:p>
            <a:pPr marL="342900" indent="-342900" eaLnBrk="1" hangingPunct="1">
              <a:spcBef>
                <a:spcPct val="20000"/>
              </a:spcBef>
              <a:buFontTx/>
              <a:buChar char="•"/>
            </a:pPr>
            <a:r>
              <a:rPr kumimoji="1" lang="en-US" altLang="zh-TW" sz="3200" b="0">
                <a:solidFill>
                  <a:schemeClr val="tx2"/>
                </a:solidFill>
                <a:latin typeface="Comic Sans MS" pitchFamily="66" charset="0"/>
              </a:rPr>
              <a:t>AS_PATH</a:t>
            </a:r>
          </a:p>
          <a:p>
            <a:pPr marL="742950" lvl="1" indent="-285750" eaLnBrk="1" hangingPunct="1">
              <a:spcBef>
                <a:spcPct val="20000"/>
              </a:spcBef>
              <a:buFontTx/>
              <a:buChar char="–"/>
            </a:pPr>
            <a:r>
              <a:rPr kumimoji="1" lang="en-US" altLang="zh-TW" sz="2800" b="0">
                <a:solidFill>
                  <a:srgbClr val="0000CC"/>
                </a:solidFill>
                <a:latin typeface="Comic Sans MS" pitchFamily="66" charset="0"/>
              </a:rPr>
              <a:t>The list of ASs through which  the destination can be reached</a:t>
            </a:r>
          </a:p>
          <a:p>
            <a:pPr marL="342900" indent="-342900" eaLnBrk="1" hangingPunct="1">
              <a:spcBef>
                <a:spcPct val="20000"/>
              </a:spcBef>
              <a:buFontTx/>
              <a:buChar char="•"/>
            </a:pPr>
            <a:r>
              <a:rPr kumimoji="1" lang="en-US" altLang="zh-TW" sz="3200" b="0">
                <a:solidFill>
                  <a:schemeClr val="tx2"/>
                </a:solidFill>
                <a:latin typeface="Comic Sans MS" pitchFamily="66" charset="0"/>
              </a:rPr>
              <a:t>NEXT-HOP</a:t>
            </a:r>
          </a:p>
          <a:p>
            <a:pPr marL="742950" lvl="1" indent="-285750" eaLnBrk="1" hangingPunct="1">
              <a:spcBef>
                <a:spcPct val="20000"/>
              </a:spcBef>
              <a:buFontTx/>
              <a:buChar char="–"/>
            </a:pPr>
            <a:r>
              <a:rPr kumimoji="1" lang="en-US" altLang="zh-TW" sz="2800" b="0">
                <a:solidFill>
                  <a:srgbClr val="0000CC"/>
                </a:solidFill>
                <a:latin typeface="Comic Sans MS" pitchFamily="66" charset="0"/>
              </a:rPr>
              <a:t>The next router to which the data packet should be sent</a:t>
            </a:r>
            <a:endParaRPr kumimoji="1" lang="en-US" altLang="zh-TW" sz="2800" b="0">
              <a:solidFill>
                <a:schemeClr val="tx2"/>
              </a:solidFill>
              <a:latin typeface="Comic Sans MS" pitchFamily="66"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2" name="Rectangle 2"/>
          <p:cNvSpPr>
            <a:spLocks noGrp="1" noChangeArrowheads="1"/>
          </p:cNvSpPr>
          <p:nvPr>
            <p:ph type="title"/>
          </p:nvPr>
        </p:nvSpPr>
        <p:spPr>
          <a:xfrm>
            <a:off x="685800" y="306388"/>
            <a:ext cx="6870700" cy="836612"/>
          </a:xfrm>
        </p:spPr>
        <p:txBody>
          <a:bodyPr/>
          <a:lstStyle/>
          <a:p>
            <a:pPr eaLnBrk="1" hangingPunct="1"/>
            <a:r>
              <a:rPr lang="en-US" altLang="zh-TW" smtClean="0"/>
              <a:t>NLRI</a:t>
            </a:r>
          </a:p>
        </p:txBody>
      </p:sp>
      <p:sp>
        <p:nvSpPr>
          <p:cNvPr id="227333" name="Rectangle 3"/>
          <p:cNvSpPr>
            <a:spLocks noChangeArrowheads="1"/>
          </p:cNvSpPr>
          <p:nvPr/>
        </p:nvSpPr>
        <p:spPr bwMode="auto">
          <a:xfrm>
            <a:off x="685800" y="1219200"/>
            <a:ext cx="7696200" cy="4343400"/>
          </a:xfrm>
          <a:prstGeom prst="rect">
            <a:avLst/>
          </a:prstGeom>
          <a:noFill/>
          <a:ln w="9525">
            <a:noFill/>
            <a:miter lim="800000"/>
            <a:headEnd/>
            <a:tailEnd/>
          </a:ln>
          <a:effectLst/>
        </p:spPr>
        <p:txBody>
          <a:bodyPr/>
          <a:lstStyle/>
          <a:p>
            <a:pPr marL="342900" indent="-342900" eaLnBrk="1" hangingPunct="1">
              <a:spcBef>
                <a:spcPct val="20000"/>
              </a:spcBef>
              <a:buFontTx/>
              <a:buChar char="•"/>
            </a:pPr>
            <a:r>
              <a:rPr kumimoji="1" lang="en-US" altLang="zh-TW" sz="3200" b="0">
                <a:solidFill>
                  <a:schemeClr val="tx2"/>
                </a:solidFill>
                <a:latin typeface="Comic Sans MS" pitchFamily="66" charset="0"/>
              </a:rPr>
              <a:t>Network layer reachability information</a:t>
            </a:r>
          </a:p>
          <a:p>
            <a:pPr marL="742950" lvl="1" indent="-285750" eaLnBrk="1" hangingPunct="1">
              <a:lnSpc>
                <a:spcPct val="120000"/>
              </a:lnSpc>
              <a:spcBef>
                <a:spcPct val="20000"/>
              </a:spcBef>
              <a:buFontTx/>
              <a:buChar char="–"/>
            </a:pPr>
            <a:r>
              <a:rPr kumimoji="1" lang="en-US" altLang="zh-TW" sz="2800" b="0">
                <a:solidFill>
                  <a:srgbClr val="0000CC"/>
                </a:solidFill>
                <a:latin typeface="Comic Sans MS" pitchFamily="66" charset="0"/>
              </a:rPr>
              <a:t>It defines the network that is actually advertised by this message</a:t>
            </a:r>
          </a:p>
          <a:p>
            <a:pPr marL="742950" lvl="1" indent="-285750" eaLnBrk="1" hangingPunct="1">
              <a:lnSpc>
                <a:spcPct val="120000"/>
              </a:lnSpc>
              <a:spcBef>
                <a:spcPct val="20000"/>
              </a:spcBef>
              <a:buFontTx/>
              <a:buChar char="–"/>
            </a:pPr>
            <a:r>
              <a:rPr kumimoji="1" lang="en-US" altLang="zh-TW" sz="2800" b="0">
                <a:solidFill>
                  <a:schemeClr val="bg2"/>
                </a:solidFill>
                <a:latin typeface="Comic Sans MS" pitchFamily="66" charset="0"/>
              </a:rPr>
              <a:t>Length field</a:t>
            </a:r>
            <a:r>
              <a:rPr kumimoji="1" lang="en-US" altLang="zh-TW" sz="2800" b="0">
                <a:solidFill>
                  <a:srgbClr val="0000CC"/>
                </a:solidFill>
                <a:latin typeface="Comic Sans MS" pitchFamily="66" charset="0"/>
              </a:rPr>
              <a:t> and </a:t>
            </a:r>
            <a:r>
              <a:rPr kumimoji="1" lang="en-US" altLang="zh-TW" sz="2800" b="0">
                <a:solidFill>
                  <a:schemeClr val="bg2"/>
                </a:solidFill>
                <a:latin typeface="Comic Sans MS" pitchFamily="66" charset="0"/>
              </a:rPr>
              <a:t>IP address prefix</a:t>
            </a:r>
          </a:p>
          <a:p>
            <a:pPr marL="742950" lvl="1" indent="-285750" eaLnBrk="1" hangingPunct="1">
              <a:lnSpc>
                <a:spcPct val="120000"/>
              </a:lnSpc>
              <a:spcBef>
                <a:spcPct val="20000"/>
              </a:spcBef>
              <a:buFontTx/>
              <a:buChar char="–"/>
            </a:pPr>
            <a:r>
              <a:rPr kumimoji="1" lang="en-US" altLang="zh-TW" sz="2800" b="0">
                <a:solidFill>
                  <a:srgbClr val="0000CC"/>
                </a:solidFill>
                <a:latin typeface="Comic Sans MS" pitchFamily="66" charset="0"/>
              </a:rPr>
              <a:t>BGP4 supports classless addressing and CIDR</a:t>
            </a:r>
            <a:endParaRPr kumimoji="1" lang="en-US" altLang="zh-TW" sz="2800" b="0">
              <a:solidFill>
                <a:schemeClr val="tx2"/>
              </a:solidFill>
              <a:latin typeface="Comic Sans MS" pitchFamily="66"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err="1" smtClean="0">
                <a:latin typeface="Times New Roman" pitchFamily="18" charset="0"/>
              </a:rPr>
              <a:t>Keepalive</a:t>
            </a:r>
            <a:r>
              <a:rPr lang="en-US" altLang="en-US" i="1" dirty="0" smtClean="0">
                <a:latin typeface="Times New Roman" pitchFamily="18" charset="0"/>
              </a:rPr>
              <a:t> </a:t>
            </a:r>
            <a:r>
              <a:rPr lang="en-US" altLang="en-US" i="1" dirty="0">
                <a:latin typeface="Times New Roman" pitchFamily="18" charset="0"/>
              </a:rPr>
              <a:t>message</a:t>
            </a:r>
          </a:p>
        </p:txBody>
      </p:sp>
      <p:pic>
        <p:nvPicPr>
          <p:cNvPr id="230412" name="Picture 10"/>
          <p:cNvPicPr>
            <a:picLocks noChangeAspect="1" noChangeArrowheads="1"/>
          </p:cNvPicPr>
          <p:nvPr/>
        </p:nvPicPr>
        <p:blipFill>
          <a:blip r:embed="rId3"/>
          <a:srcRect/>
          <a:stretch>
            <a:fillRect/>
          </a:stretch>
        </p:blipFill>
        <p:spPr bwMode="auto">
          <a:xfrm>
            <a:off x="417513" y="2498725"/>
            <a:ext cx="8116887" cy="1463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Notification </a:t>
            </a:r>
            <a:r>
              <a:rPr lang="en-US" altLang="en-US" i="1" dirty="0">
                <a:latin typeface="Times New Roman" pitchFamily="18" charset="0"/>
              </a:rPr>
              <a:t>message</a:t>
            </a:r>
          </a:p>
        </p:txBody>
      </p:sp>
      <p:pic>
        <p:nvPicPr>
          <p:cNvPr id="232460" name="Picture 10"/>
          <p:cNvPicPr>
            <a:picLocks noChangeAspect="1" noChangeArrowheads="1"/>
          </p:cNvPicPr>
          <p:nvPr/>
        </p:nvPicPr>
        <p:blipFill>
          <a:blip r:embed="rId3"/>
          <a:srcRect/>
          <a:stretch>
            <a:fillRect/>
          </a:stretch>
        </p:blipFill>
        <p:spPr bwMode="auto">
          <a:xfrm>
            <a:off x="569913" y="2238375"/>
            <a:ext cx="8116887" cy="28670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501" name="Picture 27"/>
          <p:cNvPicPr>
            <a:picLocks noChangeAspect="1" noChangeArrowheads="1"/>
          </p:cNvPicPr>
          <p:nvPr/>
        </p:nvPicPr>
        <p:blipFill>
          <a:blip r:embed="rId3"/>
          <a:srcRect/>
          <a:stretch>
            <a:fillRect/>
          </a:stretch>
        </p:blipFill>
        <p:spPr bwMode="auto">
          <a:xfrm>
            <a:off x="1306513" y="1063625"/>
            <a:ext cx="7075487" cy="48799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2"/>
  <p:tag name="MMPROD_UIDATA" val="&lt;database version=&quot;6.0&quot;&gt;&lt;object type=&quot;1&quot; unique_id=&quot;10001&quot;&gt;&lt;object type=&quot;8&quot; unique_id=&quot;10940&quot;&gt;&lt;/object&gt;&lt;object type=&quot;2&quot; unique_id=&quot;10941&quot;&gt;&lt;object type=&quot;3&quot; unique_id=&quot;10942&quot;&gt;&lt;property id=&quot;20148&quot; value=&quot;5&quot;/&gt;&lt;property id=&quot;20300&quot; value=&quot;Slide 1&quot;/&gt;&lt;property id=&quot;20307&quot; value=&quot;675&quot;/&gt;&lt;/object&gt;&lt;object type=&quot;3&quot; unique_id=&quot;10943&quot;&gt;&lt;property id=&quot;20148&quot; value=&quot;5&quot;/&gt;&lt;property id=&quot;20300&quot; value=&quot;Slide 2 - &amp;quot;OBJECTIVES:&amp;quot;&quot;/&gt;&lt;property id=&quot;20307&quot; value=&quot;676&quot;/&gt;&lt;/object&gt;&lt;object type=&quot;3&quot; unique_id=&quot;10944&quot;&gt;&lt;property id=&quot;20148&quot; value=&quot;5&quot;/&gt;&lt;property id=&quot;20300&quot; value=&quot;Slide 3&quot;/&gt;&lt;property id=&quot;20307&quot; value=&quot;677&quot;/&gt;&lt;/object&gt;&lt;object type=&quot;3&quot; unique_id=&quot;10945&quot;&gt;&lt;property id=&quot;20148&quot; value=&quot;5&quot;/&gt;&lt;property id=&quot;20300&quot; value=&quot;Slide 4&quot;/&gt;&lt;property id=&quot;20307&quot; value=&quot;678&quot;/&gt;&lt;/object&gt;&lt;object type=&quot;3&quot; unique_id=&quot;10946&quot;&gt;&lt;property id=&quot;20148&quot; value=&quot;5&quot;/&gt;&lt;property id=&quot;20300&quot; value=&quot;Slide 5&quot;/&gt;&lt;property id=&quot;20307&quot; value=&quot;679&quot;/&gt;&lt;/object&gt;&lt;object type=&quot;3&quot; unique_id=&quot;10947&quot;&gt;&lt;property id=&quot;20148&quot; value=&quot;5&quot;/&gt;&lt;property id=&quot;20300&quot; value=&quot;Slide 6&quot;/&gt;&lt;property id=&quot;20307&quot; value=&quot;682&quot;/&gt;&lt;/object&gt;&lt;object type=&quot;3&quot; unique_id=&quot;10948&quot;&gt;&lt;property id=&quot;20148&quot; value=&quot;5&quot;/&gt;&lt;property id=&quot;20300&quot; value=&quot;Slide 7&quot;/&gt;&lt;property id=&quot;20307&quot; value=&quot;686&quot;/&gt;&lt;/object&gt;&lt;object type=&quot;3&quot; unique_id=&quot;10949&quot;&gt;&lt;property id=&quot;20148&quot; value=&quot;5&quot;/&gt;&lt;property id=&quot;20300&quot; value=&quot;Slide 8&quot;/&gt;&lt;property id=&quot;20307&quot; value=&quot;687&quot;/&gt;&lt;/object&gt;&lt;object type=&quot;3&quot; unique_id=&quot;10950&quot;&gt;&lt;property id=&quot;20148&quot; value=&quot;5&quot;/&gt;&lt;property id=&quot;20300&quot; value=&quot;Slide 9&quot;/&gt;&lt;property id=&quot;20307&quot; value=&quot;684&quot;/&gt;&lt;/object&gt;&lt;object type=&quot;3&quot; unique_id=&quot;10951&quot;&gt;&lt;property id=&quot;20148&quot; value=&quot;5&quot;/&gt;&lt;property id=&quot;20300&quot; value=&quot;Slide 10&quot;/&gt;&lt;property id=&quot;20307&quot; value=&quot;685&quot;/&gt;&lt;/object&gt;&lt;object type=&quot;3&quot; unique_id=&quot;10952&quot;&gt;&lt;property id=&quot;20148&quot; value=&quot;5&quot;/&gt;&lt;property id=&quot;20300&quot; value=&quot;Slide 11&quot;/&gt;&lt;property id=&quot;20307&quot; value=&quot;614&quot;/&gt;&lt;/object&gt;&lt;object type=&quot;3&quot; unique_id=&quot;10953&quot;&gt;&lt;property id=&quot;20148&quot; value=&quot;5&quot;/&gt;&lt;property id=&quot;20300&quot; value=&quot;Slide 12&quot;/&gt;&lt;property id=&quot;20307&quot; value=&quot;615&quot;/&gt;&lt;/object&gt;&lt;object type=&quot;3&quot; unique_id=&quot;10954&quot;&gt;&lt;property id=&quot;20148&quot; value=&quot;5&quot;/&gt;&lt;property id=&quot;20300&quot; value=&quot;Slide 13&quot;/&gt;&lt;property id=&quot;20307&quot; value=&quot;691&quot;/&gt;&lt;/object&gt;&lt;object type=&quot;3&quot; unique_id=&quot;10955&quot;&gt;&lt;property id=&quot;20148&quot; value=&quot;5&quot;/&gt;&lt;property id=&quot;20300&quot; value=&quot;Slide 14&quot;/&gt;&lt;property id=&quot;20307&quot; value=&quot;692&quot;/&gt;&lt;/object&gt;&lt;object type=&quot;3&quot; unique_id=&quot;10956&quot;&gt;&lt;property id=&quot;20148&quot; value=&quot;5&quot;/&gt;&lt;property id=&quot;20300&quot; value=&quot;Slide 15&quot;/&gt;&lt;property id=&quot;20307&quot; value=&quot;693&quot;/&gt;&lt;/object&gt;&lt;object type=&quot;3&quot; unique_id=&quot;10957&quot;&gt;&lt;property id=&quot;20148&quot; value=&quot;5&quot;/&gt;&lt;property id=&quot;20300&quot; value=&quot;Slide 16&quot;/&gt;&lt;property id=&quot;20307&quot; value=&quot;694&quot;/&gt;&lt;/object&gt;&lt;object type=&quot;3&quot; unique_id=&quot;10958&quot;&gt;&lt;property id=&quot;20148&quot; value=&quot;5&quot;/&gt;&lt;property id=&quot;20300&quot; value=&quot;Slide 17&quot;/&gt;&lt;property id=&quot;20307&quot; value=&quot;695&quot;/&gt;&lt;/object&gt;&lt;object type=&quot;3&quot; unique_id=&quot;10959&quot;&gt;&lt;property id=&quot;20148&quot; value=&quot;5&quot;/&gt;&lt;property id=&quot;20300&quot; value=&quot;Slide 18&quot;/&gt;&lt;property id=&quot;20307&quot; value=&quot;616&quot;/&gt;&lt;/object&gt;&lt;object type=&quot;3&quot; unique_id=&quot;10960&quot;&gt;&lt;property id=&quot;20148&quot; value=&quot;5&quot;/&gt;&lt;property id=&quot;20300&quot; value=&quot;Slide 19&quot;/&gt;&lt;property id=&quot;20307&quot; value=&quot;696&quot;/&gt;&lt;/object&gt;&lt;object type=&quot;3&quot; unique_id=&quot;10961&quot;&gt;&lt;property id=&quot;20148&quot; value=&quot;5&quot;/&gt;&lt;property id=&quot;20300&quot; value=&quot;Slide 20&quot;/&gt;&lt;property id=&quot;20307&quot; value=&quot;617&quot;/&gt;&lt;/object&gt;&lt;object type=&quot;3&quot; unique_id=&quot;10962&quot;&gt;&lt;property id=&quot;20148&quot; value=&quot;5&quot;/&gt;&lt;property id=&quot;20300&quot; value=&quot;Slide 21&quot;/&gt;&lt;property id=&quot;20307&quot; value=&quot;697&quot;/&gt;&lt;/object&gt;&lt;object type=&quot;3&quot; unique_id=&quot;10963&quot;&gt;&lt;property id=&quot;20148&quot; value=&quot;5&quot;/&gt;&lt;property id=&quot;20300&quot; value=&quot;Slide 22&quot;/&gt;&lt;property id=&quot;20307&quot; value=&quot;618&quot;/&gt;&lt;/object&gt;&lt;object type=&quot;3&quot; unique_id=&quot;10964&quot;&gt;&lt;property id=&quot;20148&quot; value=&quot;5&quot;/&gt;&lt;property id=&quot;20300&quot; value=&quot;Slide 23&quot;/&gt;&lt;property id=&quot;20307&quot; value=&quot;619&quot;/&gt;&lt;/object&gt;&lt;object type=&quot;3&quot; unique_id=&quot;10965&quot;&gt;&lt;property id=&quot;20148&quot; value=&quot;5&quot;/&gt;&lt;property id=&quot;20300&quot; value=&quot;Slide 24&quot;/&gt;&lt;property id=&quot;20307&quot; value=&quot;620&quot;/&gt;&lt;/object&gt;&lt;object type=&quot;3&quot; unique_id=&quot;10966&quot;&gt;&lt;property id=&quot;20148&quot; value=&quot;5&quot;/&gt;&lt;property id=&quot;20300&quot; value=&quot;Slide 25&quot;/&gt;&lt;property id=&quot;20307&quot; value=&quot;698&quot;/&gt;&lt;/object&gt;&lt;object type=&quot;3&quot; unique_id=&quot;10967&quot;&gt;&lt;property id=&quot;20148&quot; value=&quot;5&quot;/&gt;&lt;property id=&quot;20300&quot; value=&quot;Slide 26&quot;/&gt;&lt;property id=&quot;20307&quot; value=&quot;699&quot;/&gt;&lt;/object&gt;&lt;object type=&quot;3&quot; unique_id=&quot;10968&quot;&gt;&lt;property id=&quot;20148&quot; value=&quot;5&quot;/&gt;&lt;property id=&quot;20300&quot; value=&quot;Slide 27&quot;/&gt;&lt;property id=&quot;20307&quot; value=&quot;621&quot;/&gt;&lt;/object&gt;&lt;object type=&quot;3&quot; unique_id=&quot;10969&quot;&gt;&lt;property id=&quot;20148&quot; value=&quot;5&quot;/&gt;&lt;property id=&quot;20300&quot; value=&quot;Slide 28&quot;/&gt;&lt;property id=&quot;20307&quot; value=&quot;622&quot;/&gt;&lt;/object&gt;&lt;object type=&quot;3&quot; unique_id=&quot;10970&quot;&gt;&lt;property id=&quot;20148&quot; value=&quot;5&quot;/&gt;&lt;property id=&quot;20300&quot; value=&quot;Slide 29&quot;/&gt;&lt;property id=&quot;20307&quot; value=&quot;623&quot;/&gt;&lt;/object&gt;&lt;object type=&quot;3&quot; unique_id=&quot;10971&quot;&gt;&lt;property id=&quot;20148&quot; value=&quot;5&quot;/&gt;&lt;property id=&quot;20300&quot; value=&quot;Slide 30&quot;/&gt;&lt;property id=&quot;20307&quot; value=&quot;710&quot;/&gt;&lt;/object&gt;&lt;object type=&quot;3&quot; unique_id=&quot;10972&quot;&gt;&lt;property id=&quot;20148&quot; value=&quot;5&quot;/&gt;&lt;property id=&quot;20300&quot; value=&quot;Slide 31&quot;/&gt;&lt;property id=&quot;20307&quot; value=&quot;624&quot;/&gt;&lt;/object&gt;&lt;object type=&quot;3&quot; unique_id=&quot;10973&quot;&gt;&lt;property id=&quot;20148&quot; value=&quot;5&quot;/&gt;&lt;property id=&quot;20300&quot; value=&quot;Slide 32&quot;/&gt;&lt;property id=&quot;20307&quot; value=&quot;625&quot;/&gt;&lt;/object&gt;&lt;object type=&quot;3&quot; unique_id=&quot;10974&quot;&gt;&lt;property id=&quot;20148&quot; value=&quot;5&quot;/&gt;&lt;property id=&quot;20300&quot; value=&quot;Slide 33&quot;/&gt;&lt;property id=&quot;20307&quot; value=&quot;711&quot;/&gt;&lt;/object&gt;&lt;object type=&quot;3&quot; unique_id=&quot;10975&quot;&gt;&lt;property id=&quot;20148&quot; value=&quot;5&quot;/&gt;&lt;property id=&quot;20300&quot; value=&quot;Slide 34&quot;/&gt;&lt;property id=&quot;20307&quot; value=&quot;626&quot;/&gt;&lt;/object&gt;&lt;object type=&quot;3&quot; unique_id=&quot;10976&quot;&gt;&lt;property id=&quot;20148&quot; value=&quot;5&quot;/&gt;&lt;property id=&quot;20300&quot; value=&quot;Slide 35&quot;/&gt;&lt;property id=&quot;20307&quot; value=&quot;627&quot;/&gt;&lt;/object&gt;&lt;object type=&quot;3&quot; unique_id=&quot;10977&quot;&gt;&lt;property id=&quot;20148&quot; value=&quot;5&quot;/&gt;&lt;property id=&quot;20300&quot; value=&quot;Slide 36&quot;/&gt;&lt;property id=&quot;20307&quot; value=&quot;700&quot;/&gt;&lt;/object&gt;&lt;object type=&quot;3&quot; unique_id=&quot;10978&quot;&gt;&lt;property id=&quot;20148&quot; value=&quot;5&quot;/&gt;&lt;property id=&quot;20300&quot; value=&quot;Slide 37&quot;/&gt;&lt;property id=&quot;20307&quot; value=&quot;701&quot;/&gt;&lt;/object&gt;&lt;object type=&quot;3&quot; unique_id=&quot;10979&quot;&gt;&lt;property id=&quot;20148&quot; value=&quot;5&quot;/&gt;&lt;property id=&quot;20300&quot; value=&quot;Slide 38&quot;/&gt;&lt;property id=&quot;20307&quot; value=&quot;702&quot;/&gt;&lt;/object&gt;&lt;object type=&quot;3&quot; unique_id=&quot;10980&quot;&gt;&lt;property id=&quot;20148&quot; value=&quot;5&quot;/&gt;&lt;property id=&quot;20300&quot; value=&quot;Slide 39&quot;/&gt;&lt;property id=&quot;20307&quot; value=&quot;628&quot;/&gt;&lt;/object&gt;&lt;object type=&quot;3&quot; unique_id=&quot;10981&quot;&gt;&lt;property id=&quot;20148&quot; value=&quot;5&quot;/&gt;&lt;property id=&quot;20300&quot; value=&quot;Slide 40&quot;/&gt;&lt;property id=&quot;20307&quot; value=&quot;629&quot;/&gt;&lt;/object&gt;&lt;object type=&quot;3&quot; unique_id=&quot;10982&quot;&gt;&lt;property id=&quot;20148&quot; value=&quot;5&quot;/&gt;&lt;property id=&quot;20300&quot; value=&quot;Slide 41&quot;/&gt;&lt;property id=&quot;20307&quot; value=&quot;703&quot;/&gt;&lt;/object&gt;&lt;object type=&quot;3&quot; unique_id=&quot;10983&quot;&gt;&lt;property id=&quot;20148&quot; value=&quot;5&quot;/&gt;&lt;property id=&quot;20300&quot; value=&quot;Slide 42&quot;/&gt;&lt;property id=&quot;20307&quot; value=&quot;704&quot;/&gt;&lt;/object&gt;&lt;object type=&quot;3&quot; unique_id=&quot;10984&quot;&gt;&lt;property id=&quot;20148&quot; value=&quot;5&quot;/&gt;&lt;property id=&quot;20300&quot; value=&quot;Slide 43&quot;/&gt;&lt;property id=&quot;20307&quot; value=&quot;630&quot;/&gt;&lt;/object&gt;&lt;object type=&quot;3&quot; unique_id=&quot;10985&quot;&gt;&lt;property id=&quot;20148&quot; value=&quot;5&quot;/&gt;&lt;property id=&quot;20300&quot; value=&quot;Slide 44&quot;/&gt;&lt;property id=&quot;20307&quot; value=&quot;673&quot;/&gt;&lt;/object&gt;&lt;object type=&quot;3&quot; unique_id=&quot;10986&quot;&gt;&lt;property id=&quot;20148&quot; value=&quot;5&quot;/&gt;&lt;property id=&quot;20300&quot; value=&quot;Slide 45&quot;/&gt;&lt;property id=&quot;20307&quot; value=&quot;674&quot;/&gt;&lt;/object&gt;&lt;object type=&quot;3&quot; unique_id=&quot;10987&quot;&gt;&lt;property id=&quot;20148&quot; value=&quot;5&quot;/&gt;&lt;property id=&quot;20300&quot; value=&quot;Slide 46&quot;/&gt;&lt;property id=&quot;20307&quot; value=&quot;712&quot;/&gt;&lt;/object&gt;&lt;object type=&quot;3&quot; unique_id=&quot;10988&quot;&gt;&lt;property id=&quot;20148&quot; value=&quot;5&quot;/&gt;&lt;property id=&quot;20300&quot; value=&quot;Slide 47&quot;/&gt;&lt;property id=&quot;20307&quot; value=&quot;631&quot;/&gt;&lt;/object&gt;&lt;object type=&quot;3&quot; unique_id=&quot;10989&quot;&gt;&lt;property id=&quot;20148&quot; value=&quot;5&quot;/&gt;&lt;property id=&quot;20300&quot; value=&quot;Slide 48&quot;/&gt;&lt;property id=&quot;20307&quot; value=&quot;705&quot;/&gt;&lt;/object&gt;&lt;object type=&quot;3&quot; unique_id=&quot;10990&quot;&gt;&lt;property id=&quot;20148&quot; value=&quot;5&quot;/&gt;&lt;property id=&quot;20300&quot; value=&quot;Slide 49&quot;/&gt;&lt;property id=&quot;20307&quot; value=&quot;706&quot;/&gt;&lt;/object&gt;&lt;object type=&quot;3&quot; unique_id=&quot;10991&quot;&gt;&lt;property id=&quot;20148&quot; value=&quot;5&quot;/&gt;&lt;property id=&quot;20300&quot; value=&quot;Slide 50&quot;/&gt;&lt;property id=&quot;20307&quot; value=&quot;707&quot;/&gt;&lt;/object&gt;&lt;object type=&quot;3&quot; unique_id=&quot;10992&quot;&gt;&lt;property id=&quot;20148&quot; value=&quot;5&quot;/&gt;&lt;property id=&quot;20300&quot; value=&quot;Slide 51&quot;/&gt;&lt;property id=&quot;20307&quot; value=&quot;632&quot;/&gt;&lt;/object&gt;&lt;object type=&quot;3&quot; unique_id=&quot;10993&quot;&gt;&lt;property id=&quot;20148&quot; value=&quot;5&quot;/&gt;&lt;property id=&quot;20300&quot; value=&quot;Slide 52&quot;/&gt;&lt;property id=&quot;20307&quot; value=&quot;633&quot;/&gt;&lt;/object&gt;&lt;object type=&quot;3&quot; unique_id=&quot;10994&quot;&gt;&lt;property id=&quot;20148&quot; value=&quot;5&quot;/&gt;&lt;property id=&quot;20300&quot; value=&quot;Slide 53&quot;/&gt;&lt;property id=&quot;20307&quot; value=&quot;634&quot;/&gt;&lt;/object&gt;&lt;object type=&quot;3&quot; unique_id=&quot;10995&quot;&gt;&lt;property id=&quot;20148&quot; value=&quot;5&quot;/&gt;&lt;property id=&quot;20300&quot; value=&quot;Slide 54&quot;/&gt;&lt;property id=&quot;20307&quot; value=&quot;635&quot;/&gt;&lt;/object&gt;&lt;object type=&quot;3&quot; unique_id=&quot;10996&quot;&gt;&lt;property id=&quot;20148&quot; value=&quot;5&quot;/&gt;&lt;property id=&quot;20300&quot; value=&quot;Slide 55&quot;/&gt;&lt;property id=&quot;20307&quot; value=&quot;636&quot;/&gt;&lt;/object&gt;&lt;object type=&quot;3&quot; unique_id=&quot;10997&quot;&gt;&lt;property id=&quot;20148&quot; value=&quot;5&quot;/&gt;&lt;property id=&quot;20300&quot; value=&quot;Slide 56&quot;/&gt;&lt;property id=&quot;20307&quot; value=&quot;637&quot;/&gt;&lt;/object&gt;&lt;object type=&quot;3&quot; unique_id=&quot;10998&quot;&gt;&lt;property id=&quot;20148&quot; value=&quot;5&quot;/&gt;&lt;property id=&quot;20300&quot; value=&quot;Slide 57&quot;/&gt;&lt;property id=&quot;20307&quot; value=&quot;638&quot;/&gt;&lt;/object&gt;&lt;object type=&quot;3&quot; unique_id=&quot;10999&quot;&gt;&lt;property id=&quot;20148&quot; value=&quot;5&quot;/&gt;&lt;property id=&quot;20300&quot; value=&quot;Slide 58&quot;/&gt;&lt;property id=&quot;20307&quot; value=&quot;639&quot;/&gt;&lt;/object&gt;&lt;object type=&quot;3&quot; unique_id=&quot;11000&quot;&gt;&lt;property id=&quot;20148&quot; value=&quot;5&quot;/&gt;&lt;property id=&quot;20300&quot; value=&quot;Slide 59&quot;/&gt;&lt;property id=&quot;20307&quot; value=&quot;640&quot;/&gt;&lt;/object&gt;&lt;object type=&quot;3&quot; unique_id=&quot;11001&quot;&gt;&lt;property id=&quot;20148&quot; value=&quot;5&quot;/&gt;&lt;property id=&quot;20300&quot; value=&quot;Slide 60&quot;/&gt;&lt;property id=&quot;20307&quot; value=&quot;641&quot;/&gt;&lt;/object&gt;&lt;object type=&quot;3&quot; unique_id=&quot;11002&quot;&gt;&lt;property id=&quot;20148&quot; value=&quot;5&quot;/&gt;&lt;property id=&quot;20300&quot; value=&quot;Slide 61&quot;/&gt;&lt;property id=&quot;20307&quot; value=&quot;642&quot;/&gt;&lt;/object&gt;&lt;object type=&quot;3&quot; unique_id=&quot;11003&quot;&gt;&lt;property id=&quot;20148&quot; value=&quot;5&quot;/&gt;&lt;property id=&quot;20300&quot; value=&quot;Slide 62&quot;/&gt;&lt;property id=&quot;20307&quot; value=&quot;643&quot;/&gt;&lt;/object&gt;&lt;object type=&quot;3&quot; unique_id=&quot;11004&quot;&gt;&lt;property id=&quot;20148&quot; value=&quot;5&quot;/&gt;&lt;property id=&quot;20300&quot; value=&quot;Slide 63&quot;/&gt;&lt;property id=&quot;20307&quot; value=&quot;708&quot;/&gt;&lt;/object&gt;&lt;object type=&quot;3&quot; unique_id=&quot;11005&quot;&gt;&lt;property id=&quot;20148&quot; value=&quot;5&quot;/&gt;&lt;property id=&quot;20300&quot; value=&quot;Slide 64&quot;/&gt;&lt;property id=&quot;20307&quot; value=&quot;709&quot;/&gt;&lt;/object&gt;&lt;object type=&quot;3&quot; unique_id=&quot;11006&quot;&gt;&lt;property id=&quot;20148&quot; value=&quot;5&quot;/&gt;&lt;property id=&quot;20300&quot; value=&quot;Slide 65&quot;/&gt;&lt;property id=&quot;20307&quot; value=&quot;644&quot;/&gt;&lt;/object&gt;&lt;object type=&quot;3&quot; unique_id=&quot;11007&quot;&gt;&lt;property id=&quot;20148&quot; value=&quot;5&quot;/&gt;&lt;property id=&quot;20300&quot; value=&quot;Slide 66&quot;/&gt;&lt;property id=&quot;20307&quot; value=&quot;645&quot;/&gt;&lt;/object&gt;&lt;object type=&quot;3&quot; unique_id=&quot;11008&quot;&gt;&lt;property id=&quot;20148&quot; value=&quot;5&quot;/&gt;&lt;property id=&quot;20300&quot; value=&quot;Slide 67&quot;/&gt;&lt;property id=&quot;20307&quot; value=&quot;646&quot;/&gt;&lt;/object&gt;&lt;object type=&quot;3&quot; unique_id=&quot;11009&quot;&gt;&lt;property id=&quot;20148&quot; value=&quot;5&quot;/&gt;&lt;property id=&quot;20300&quot; value=&quot;Slide 68&quot;/&gt;&lt;property id=&quot;20307&quot; value=&quot;647&quot;/&gt;&lt;/object&gt;&lt;object type=&quot;3&quot; unique_id=&quot;11010&quot;&gt;&lt;property id=&quot;20148&quot; value=&quot;5&quot;/&gt;&lt;property id=&quot;20300&quot; value=&quot;Slide 69&quot;/&gt;&lt;property id=&quot;20307&quot; value=&quot;713&quot;/&gt;&lt;/object&gt;&lt;object type=&quot;3&quot; unique_id=&quot;11011&quot;&gt;&lt;property id=&quot;20148&quot; value=&quot;5&quot;/&gt;&lt;property id=&quot;20300&quot; value=&quot;Slide 70&quot;/&gt;&lt;property id=&quot;20307&quot; value=&quot;648&quot;/&gt;&lt;/object&gt;&lt;object type=&quot;3&quot; unique_id=&quot;11012&quot;&gt;&lt;property id=&quot;20148&quot; value=&quot;5&quot;/&gt;&lt;property id=&quot;20300&quot; value=&quot;Slide 71&quot;/&gt;&lt;property id=&quot;20307&quot; value=&quot;649&quot;/&gt;&lt;/object&gt;&lt;object type=&quot;3&quot; unique_id=&quot;11013&quot;&gt;&lt;property id=&quot;20148&quot; value=&quot;5&quot;/&gt;&lt;property id=&quot;20300&quot; value=&quot;Slide 72&quot;/&gt;&lt;property id=&quot;20307&quot; value=&quot;714&quot;/&gt;&lt;/object&gt;&lt;object type=&quot;3&quot; unique_id=&quot;11014&quot;&gt;&lt;property id=&quot;20148&quot; value=&quot;5&quot;/&gt;&lt;property id=&quot;20300&quot; value=&quot;Slide 73&quot;/&gt;&lt;property id=&quot;20307&quot; value=&quot;650&quot;/&gt;&lt;/object&gt;&lt;object type=&quot;3&quot; unique_id=&quot;11015&quot;&gt;&lt;property id=&quot;20148&quot; value=&quot;5&quot;/&gt;&lt;property id=&quot;20300&quot; value=&quot;Slide 74&quot;/&gt;&lt;property id=&quot;20307&quot; value=&quot;715&quot;/&gt;&lt;/object&gt;&lt;object type=&quot;3&quot; unique_id=&quot;11016&quot;&gt;&lt;property id=&quot;20148&quot; value=&quot;5&quot;/&gt;&lt;property id=&quot;20300&quot; value=&quot;Slide 75&quot;/&gt;&lt;property id=&quot;20307&quot; value=&quot;651&quot;/&gt;&lt;/object&gt;&lt;object type=&quot;3&quot; unique_id=&quot;11017&quot;&gt;&lt;property id=&quot;20148&quot; value=&quot;5&quot;/&gt;&lt;property id=&quot;20300&quot; value=&quot;Slide 76&quot;/&gt;&lt;property id=&quot;20307&quot; value=&quot;652&quot;/&gt;&lt;/object&gt;&lt;object type=&quot;3&quot; unique_id=&quot;11018&quot;&gt;&lt;property id=&quot;20148&quot; value=&quot;5&quot;/&gt;&lt;property id=&quot;20300&quot; value=&quot;Slide 77&quot;/&gt;&lt;property id=&quot;20307&quot; value=&quot;653&quot;/&gt;&lt;/object&gt;&lt;object type=&quot;3&quot; unique_id=&quot;11019&quot;&gt;&lt;property id=&quot;20148&quot; value=&quot;5&quot;/&gt;&lt;property id=&quot;20300&quot; value=&quot;Slide 78&quot;/&gt;&lt;property id=&quot;20307&quot; value=&quot;654&quot;/&gt;&lt;/object&gt;&lt;object type=&quot;3&quot; unique_id=&quot;11020&quot;&gt;&lt;property id=&quot;20148&quot; value=&quot;5&quot;/&gt;&lt;property id=&quot;20300&quot; value=&quot;Slide 79&quot;/&gt;&lt;property id=&quot;20307&quot; value=&quot;655&quot;/&gt;&lt;/object&gt;&lt;object type=&quot;3&quot; unique_id=&quot;11021&quot;&gt;&lt;property id=&quot;20148&quot; value=&quot;5&quot;/&gt;&lt;property id=&quot;20300&quot; value=&quot;Slide 80&quot;/&gt;&lt;property id=&quot;20307&quot; value=&quot;656&quot;/&gt;&lt;/object&gt;&lt;object type=&quot;3&quot; unique_id=&quot;11022&quot;&gt;&lt;property id=&quot;20148&quot; value=&quot;5&quot;/&gt;&lt;property id=&quot;20300&quot; value=&quot;Slide 81&quot;/&gt;&lt;property id=&quot;20307&quot; value=&quot;657&quot;/&gt;&lt;/object&gt;&lt;object type=&quot;3&quot; unique_id=&quot;11023&quot;&gt;&lt;property id=&quot;20148&quot; value=&quot;5&quot;/&gt;&lt;property id=&quot;20300&quot; value=&quot;Slide 82&quot;/&gt;&lt;property id=&quot;20307&quot; value=&quot;658&quot;/&gt;&lt;/object&gt;&lt;object type=&quot;3&quot; unique_id=&quot;11024&quot;&gt;&lt;property id=&quot;20148&quot; value=&quot;5&quot;/&gt;&lt;property id=&quot;20300&quot; value=&quot;Slide 83&quot;/&gt;&lt;property id=&quot;20307&quot; value=&quot;659&quot;/&gt;&lt;/object&gt;&lt;object type=&quot;3&quot; unique_id=&quot;11025&quot;&gt;&lt;property id=&quot;20148&quot; value=&quot;5&quot;/&gt;&lt;property id=&quot;20300&quot; value=&quot;Slide 84&quot;/&gt;&lt;property id=&quot;20307&quot; value=&quot;660&quot;/&gt;&lt;/object&gt;&lt;object type=&quot;3&quot; unique_id=&quot;11026&quot;&gt;&lt;property id=&quot;20148&quot; value=&quot;5&quot;/&gt;&lt;property id=&quot;20300&quot; value=&quot;Slide 85&quot;/&gt;&lt;property id=&quot;20307&quot; value=&quot;716&quot;/&gt;&lt;/object&gt;&lt;object type=&quot;3&quot; unique_id=&quot;11027&quot;&gt;&lt;property id=&quot;20148&quot; value=&quot;5&quot;/&gt;&lt;property id=&quot;20300&quot; value=&quot;Slide 86&quot;/&gt;&lt;property id=&quot;20307&quot; value=&quot;717&quot;/&gt;&lt;/object&gt;&lt;object type=&quot;3&quot; unique_id=&quot;11028&quot;&gt;&lt;property id=&quot;20148&quot; value=&quot;5&quot;/&gt;&lt;property id=&quot;20300&quot; value=&quot;Slide 87&quot;/&gt;&lt;property id=&quot;20307&quot; value=&quot;718&quot;/&gt;&lt;/object&gt;&lt;object type=&quot;3&quot; unique_id=&quot;11029&quot;&gt;&lt;property id=&quot;20148&quot; value=&quot;5&quot;/&gt;&lt;property id=&quot;20300&quot; value=&quot;Slide 88&quot;/&gt;&lt;property id=&quot;20307&quot; value=&quot;719&quot;/&gt;&lt;/object&gt;&lt;object type=&quot;3&quot; unique_id=&quot;11030&quot;&gt;&lt;property id=&quot;20148&quot; value=&quot;5&quot;/&gt;&lt;property id=&quot;20300&quot; value=&quot;Slide 89&quot;/&gt;&lt;property id=&quot;20307&quot; value=&quot;661&quot;/&gt;&lt;/object&gt;&lt;object type=&quot;3&quot; unique_id=&quot;11031&quot;&gt;&lt;property id=&quot;20148&quot; value=&quot;5&quot;/&gt;&lt;property id=&quot;20300&quot; value=&quot;Slide 90&quot;/&gt;&lt;property id=&quot;20307&quot; value=&quot;662&quot;/&gt;&lt;/object&gt;&lt;object type=&quot;3&quot; unique_id=&quot;11032&quot;&gt;&lt;property id=&quot;20148&quot; value=&quot;5&quot;/&gt;&lt;property id=&quot;20300&quot; value=&quot;Slide 91&quot;/&gt;&lt;property id=&quot;20307&quot; value=&quot;663&quot;/&gt;&lt;/object&gt;&lt;object type=&quot;3&quot; unique_id=&quot;11033&quot;&gt;&lt;property id=&quot;20148&quot; value=&quot;5&quot;/&gt;&lt;property id=&quot;20300&quot; value=&quot;Slide 92&quot;/&gt;&lt;property id=&quot;20307&quot; value=&quot;720&quot;/&gt;&lt;/object&gt;&lt;object type=&quot;3&quot; unique_id=&quot;11034&quot;&gt;&lt;property id=&quot;20148&quot; value=&quot;5&quot;/&gt;&lt;property id=&quot;20300&quot; value=&quot;Slide 93&quot;/&gt;&lt;property id=&quot;20307&quot; value=&quot;721&quot;/&gt;&lt;/object&gt;&lt;object type=&quot;3&quot; unique_id=&quot;11035&quot;&gt;&lt;property id=&quot;20148&quot; value=&quot;5&quot;/&gt;&lt;property id=&quot;20300&quot; value=&quot;Slide 94&quot;/&gt;&lt;property id=&quot;20307&quot; value=&quot;664&quot;/&gt;&lt;/object&gt;&lt;object type=&quot;3&quot; unique_id=&quot;11036&quot;&gt;&lt;property id=&quot;20148&quot; value=&quot;5&quot;/&gt;&lt;property id=&quot;20300&quot; value=&quot;Slide 95&quot;/&gt;&lt;property id=&quot;20307&quot; value=&quot;665&quot;/&gt;&lt;/object&gt;&lt;object type=&quot;3&quot; unique_id=&quot;11037&quot;&gt;&lt;property id=&quot;20148&quot; value=&quot;5&quot;/&gt;&lt;property id=&quot;20300&quot; value=&quot;Slide 96&quot;/&gt;&lt;property id=&quot;20307&quot; value=&quot;666&quot;/&gt;&lt;/object&gt;&lt;object type=&quot;3&quot; unique_id=&quot;11038&quot;&gt;&lt;property id=&quot;20148&quot; value=&quot;5&quot;/&gt;&lt;property id=&quot;20300&quot; value=&quot;Slide 97&quot;/&gt;&lt;property id=&quot;20307&quot; value=&quot;667&quot;/&gt;&lt;/object&gt;&lt;object type=&quot;3&quot; unique_id=&quot;11039&quot;&gt;&lt;property id=&quot;20148&quot; value=&quot;5&quot;/&gt;&lt;property id=&quot;20300&quot; value=&quot;Slide 98&quot;/&gt;&lt;property id=&quot;20307&quot; value=&quot;668&quot;/&gt;&lt;/object&gt;&lt;object type=&quot;3&quot; unique_id=&quot;11040&quot;&gt;&lt;property id=&quot;20148&quot; value=&quot;5&quot;/&gt;&lt;property id=&quot;20300&quot; value=&quot;Slide 99&quot;/&gt;&lt;property id=&quot;20307&quot; value=&quot;723&quot;/&gt;&lt;/object&gt;&lt;object type=&quot;3&quot; unique_id=&quot;11041&quot;&gt;&lt;property id=&quot;20148&quot; value=&quot;5&quot;/&gt;&lt;property id=&quot;20300&quot; value=&quot;Slide 100&quot;/&gt;&lt;property id=&quot;20307&quot; value=&quot;669&quot;/&gt;&lt;/object&gt;&lt;object type=&quot;3&quot; unique_id=&quot;11042&quot;&gt;&lt;property id=&quot;20148&quot; value=&quot;5&quot;/&gt;&lt;property id=&quot;20300&quot; value=&quot;Slide 101&quot;/&gt;&lt;property id=&quot;20307&quot; value=&quot;670&quot;/&gt;&lt;/object&gt;&lt;object type=&quot;3&quot; unique_id=&quot;11043&quot;&gt;&lt;property id=&quot;20148&quot; value=&quot;5&quot;/&gt;&lt;property id=&quot;20300&quot; value=&quot;Slide 102&quot;/&gt;&lt;property id=&quot;20307&quot; value=&quot;722&quot;/&gt;&lt;/object&gt;&lt;object type=&quot;3&quot; unique_id=&quot;11044&quot;&gt;&lt;property id=&quot;20148&quot; value=&quot;5&quot;/&gt;&lt;property id=&quot;20300&quot; value=&quot;Slide 103&quot;/&gt;&lt;property id=&quot;20307&quot; value=&quot;724&quot;/&gt;&lt;/object&gt;&lt;/object&gt;&lt;/object&gt;&lt;/database&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3865</TotalTime>
  <Words>2417</Words>
  <Application>Microsoft PowerPoint</Application>
  <PresentationFormat>On-screen Show (4:3)</PresentationFormat>
  <Paragraphs>367</Paragraphs>
  <Slides>105</Slides>
  <Notes>83</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Equity</vt:lpstr>
      <vt:lpstr>Slide 1</vt:lpstr>
      <vt:lpstr>Slide 2</vt:lpstr>
      <vt:lpstr>OBJECTIVES:</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Updating Routing Table</vt:lpstr>
      <vt:lpstr>When to Share </vt:lpstr>
      <vt:lpstr>Slide 20</vt:lpstr>
      <vt:lpstr>Slide 21</vt:lpstr>
      <vt:lpstr>Slide 22</vt:lpstr>
      <vt:lpstr>Two-Node Instability (1)</vt:lpstr>
      <vt:lpstr>Two-Node Instability (2)</vt:lpstr>
      <vt:lpstr>Slide 25</vt:lpstr>
      <vt:lpstr>Slide 26</vt:lpstr>
      <vt:lpstr>Slide 27</vt:lpstr>
      <vt:lpstr>RIP messages</vt:lpstr>
      <vt:lpstr>RIP Timers</vt:lpstr>
      <vt:lpstr>RIPv2 vs.  RIPv1</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Building Routing Tables</vt:lpstr>
      <vt:lpstr>Creation of LSP</vt:lpstr>
      <vt:lpstr>Slide 45</vt:lpstr>
      <vt:lpstr>Slide 46</vt:lpstr>
      <vt:lpstr>Slide 47</vt:lpstr>
      <vt:lpstr>Slide 48</vt:lpstr>
      <vt:lpstr>Slide 49</vt:lpstr>
      <vt:lpstr>Slide 50</vt:lpstr>
      <vt:lpstr>Slide 51</vt:lpstr>
      <vt:lpstr>Slide 52</vt:lpstr>
      <vt:lpstr>Area in OSPF (1)</vt:lpstr>
      <vt:lpstr>Area in OSPF (2)</vt:lpstr>
      <vt:lpstr>Slide 55</vt:lpstr>
      <vt:lpstr>Slide 56</vt:lpstr>
      <vt:lpstr>Slide 57</vt:lpstr>
      <vt:lpstr>Slide 58</vt:lpstr>
      <vt:lpstr>Slide 59</vt:lpstr>
      <vt:lpstr>Slide 60</vt:lpstr>
      <vt:lpstr>Slide 61</vt:lpstr>
      <vt:lpstr>Slide 62</vt:lpstr>
      <vt:lpstr>Slide 63</vt:lpstr>
      <vt:lpstr>LSA General Header (1)</vt:lpstr>
      <vt:lpstr>LSA General Header (2)</vt:lpstr>
      <vt:lpstr>LSA General Header (3)</vt:lpstr>
      <vt:lpstr>LS Type and LS ID</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Path Vector Routing (1)</vt:lpstr>
      <vt:lpstr>Path Vector Routing (2)</vt:lpstr>
      <vt:lpstr>Path Vector Routing (3)</vt:lpstr>
      <vt:lpstr>Types of AS</vt:lpstr>
      <vt:lpstr>Slide 97</vt:lpstr>
      <vt:lpstr>Slide 98</vt:lpstr>
      <vt:lpstr>Slide 99</vt:lpstr>
      <vt:lpstr>Slide 100</vt:lpstr>
      <vt:lpstr>Path Attributes</vt:lpstr>
      <vt:lpstr>NLRI</vt:lpstr>
      <vt:lpstr>Slide 103</vt:lpstr>
      <vt:lpstr>Slide 104</vt:lpstr>
      <vt:lpstr>Slide 105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Windows User</cp:lastModifiedBy>
  <cp:revision>143</cp:revision>
  <dcterms:created xsi:type="dcterms:W3CDTF">2000-01-15T04:50:39Z</dcterms:created>
  <dcterms:modified xsi:type="dcterms:W3CDTF">2025-03-22T10:22:14Z</dcterms:modified>
</cp:coreProperties>
</file>